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99" r:id="rId4"/>
  </p:sldMasterIdLst>
  <p:notesMasterIdLst>
    <p:notesMasterId r:id="rId25"/>
  </p:notesMasterIdLst>
  <p:handoutMasterIdLst>
    <p:handoutMasterId r:id="rId26"/>
  </p:handoutMasterIdLst>
  <p:sldIdLst>
    <p:sldId id="811" r:id="rId5"/>
    <p:sldId id="816" r:id="rId6"/>
    <p:sldId id="818" r:id="rId7"/>
    <p:sldId id="942" r:id="rId8"/>
    <p:sldId id="1075" r:id="rId9"/>
    <p:sldId id="1076" r:id="rId10"/>
    <p:sldId id="1077" r:id="rId11"/>
    <p:sldId id="1078" r:id="rId12"/>
    <p:sldId id="1079" r:id="rId13"/>
    <p:sldId id="1080" r:id="rId14"/>
    <p:sldId id="1081" r:id="rId15"/>
    <p:sldId id="1082" r:id="rId16"/>
    <p:sldId id="1083" r:id="rId17"/>
    <p:sldId id="1084" r:id="rId18"/>
    <p:sldId id="1085" r:id="rId19"/>
    <p:sldId id="1086" r:id="rId20"/>
    <p:sldId id="1087" r:id="rId21"/>
    <p:sldId id="1043" r:id="rId22"/>
    <p:sldId id="1050" r:id="rId23"/>
    <p:sldId id="869" r:id="rId24"/>
  </p:sldIdLst>
  <p:sldSz cx="12192000" cy="6858000"/>
  <p:notesSz cx="7104063" cy="10234613"/>
  <p:embeddedFontLs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Consolas" panose="020B0609020204030204" pitchFamily="49" charset="0"/>
      <p:regular r:id="rId31"/>
      <p:bold r:id="rId32"/>
      <p:italic r:id="rId33"/>
      <p:boldItalic r:id="rId34"/>
    </p:embeddedFont>
    <p:embeddedFont>
      <p:font typeface="Segoe UI" panose="020B0502040204020203" pitchFamily="34" charset="0"/>
      <p:regular r:id="rId35"/>
      <p:bold r:id="rId36"/>
      <p:italic r:id="rId37"/>
      <p:boldItalic r:id="rId38"/>
    </p:embeddedFont>
    <p:embeddedFont>
      <p:font typeface="Segoe UI Light" panose="020B0502040204020203" pitchFamily="34" charset="0"/>
      <p:regular r:id="rId39"/>
      <p:italic r:id="rId40"/>
    </p:embeddedFont>
  </p:embeddedFontLst>
  <p:custDataLst>
    <p:tags r:id="rId41"/>
  </p:custDataLst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77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7" name="Stéphane GOBIN" initials="" lastIdx="0" clrIdx="6"/>
  <p:cmAuthor id="1" name="Sarah BOUTER" initials="SB" lastIdx="9" clrIdx="0">
    <p:extLst>
      <p:ext uri="{19B8F6BF-5375-455C-9EA6-DF929625EA0E}">
        <p15:presenceInfo xmlns:p15="http://schemas.microsoft.com/office/powerpoint/2012/main" userId="S-1-5-21-1801674531-1897051121-839522115-8424" providerId="AD"/>
      </p:ext>
    </p:extLst>
  </p:cmAuthor>
  <p:cmAuthor id="2" name="Thierry RICHARD" initials="TR" lastIdx="1" clrIdx="1">
    <p:extLst>
      <p:ext uri="{19B8F6BF-5375-455C-9EA6-DF929625EA0E}">
        <p15:presenceInfo xmlns:p15="http://schemas.microsoft.com/office/powerpoint/2012/main" userId="Thierry RICHARD" providerId="None"/>
      </p:ext>
    </p:extLst>
  </p:cmAuthor>
  <p:cmAuthor id="3" name="RICHARD Thierry Admin" initials="RTA" lastIdx="3" clrIdx="2">
    <p:extLst>
      <p:ext uri="{19B8F6BF-5375-455C-9EA6-DF929625EA0E}">
        <p15:presenceInfo xmlns:p15="http://schemas.microsoft.com/office/powerpoint/2012/main" userId="RICHARD Thierry Admin" providerId="None"/>
      </p:ext>
    </p:extLst>
  </p:cmAuthor>
  <p:cmAuthor id="4" name="Barthe, Karine (EXT - FR/Lannion)" initials="BK(F" lastIdx="1" clrIdx="3">
    <p:extLst>
      <p:ext uri="{19B8F6BF-5375-455C-9EA6-DF929625EA0E}">
        <p15:presenceInfo xmlns:p15="http://schemas.microsoft.com/office/powerpoint/2012/main" userId="Barthe, Karine (EXT - FR/Lannion)" providerId="None"/>
      </p:ext>
    </p:extLst>
  </p:cmAuthor>
  <p:cmAuthor id="5" name="Sabrina Kuhn" initials="SK" lastIdx="10" clrIdx="4">
    <p:extLst>
      <p:ext uri="{19B8F6BF-5375-455C-9EA6-DF929625EA0E}">
        <p15:presenceInfo xmlns:p15="http://schemas.microsoft.com/office/powerpoint/2012/main" userId="S-1-5-21-1801674531-1897051121-839522115-20220" providerId="AD"/>
      </p:ext>
    </p:extLst>
  </p:cmAuthor>
  <p:cmAuthor id="6" name="Emilie VILLETORTE" initials="EV" lastIdx="1" clrIdx="5">
    <p:extLst>
      <p:ext uri="{19B8F6BF-5375-455C-9EA6-DF929625EA0E}">
        <p15:presenceInfo xmlns:p15="http://schemas.microsoft.com/office/powerpoint/2012/main" userId="S::evilletorte@eni.fr::60a890f2-81d8-4a9a-b988-47c91ea199b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1F39"/>
    <a:srgbClr val="FFFFFF"/>
    <a:srgbClr val="95B258"/>
    <a:srgbClr val="AAD23B"/>
    <a:srgbClr val="016B9F"/>
    <a:srgbClr val="4AA5B7"/>
    <a:srgbClr val="3B518E"/>
    <a:srgbClr val="06516F"/>
    <a:srgbClr val="144A7F"/>
    <a:srgbClr val="F0F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Aucun style, aucune grill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DF18680-E054-41AD-8BC1-D1AEF772440D}" styleName="Style moyen 2 - Accentuation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Style moyen 2 - Accentuation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53" autoAdjust="0"/>
    <p:restoredTop sz="74112" autoAdjust="0"/>
  </p:normalViewPr>
  <p:slideViewPr>
    <p:cSldViewPr snapToGrid="0">
      <p:cViewPr varScale="1">
        <p:scale>
          <a:sx n="58" d="100"/>
          <a:sy n="58" d="100"/>
        </p:scale>
        <p:origin x="1512" y="34"/>
      </p:cViewPr>
      <p:guideLst>
        <p:guide orient="horz" pos="2160"/>
        <p:guide pos="3840"/>
        <p:guide pos="277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51" d="100"/>
          <a:sy n="51" d="100"/>
        </p:scale>
        <p:origin x="271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handoutMaster" Target="handoutMasters/handoutMaster1.xml"/><Relationship Id="rId39" Type="http://schemas.openxmlformats.org/officeDocument/2006/relationships/font" Target="fonts/font13.fntdata"/><Relationship Id="rId21" Type="http://schemas.openxmlformats.org/officeDocument/2006/relationships/slide" Target="slides/slide17.xml"/><Relationship Id="rId34" Type="http://schemas.openxmlformats.org/officeDocument/2006/relationships/font" Target="fonts/font8.fntdata"/><Relationship Id="rId42" Type="http://schemas.openxmlformats.org/officeDocument/2006/relationships/commentAuthors" Target="commentAuthor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font" Target="fonts/font3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font" Target="fonts/font14.fntdata"/><Relationship Id="rId45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5.fntdata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3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7.fntdata"/><Relationship Id="rId38" Type="http://schemas.openxmlformats.org/officeDocument/2006/relationships/font" Target="fonts/font12.fntdata"/><Relationship Id="rId46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tags" Target="tags/tag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/>
            </a:lvl1pPr>
          </a:lstStyle>
          <a:p>
            <a:endParaRPr lang="fr-FR">
              <a:latin typeface="Segoe UI" panose="020B0502040204020203" pitchFamily="34" charset="0"/>
            </a:endParaRP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4023992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/>
            </a:lvl1pPr>
          </a:lstStyle>
          <a:p>
            <a:fld id="{7A8EB9EB-B186-4F9A-9F85-BBB1D65C7589}" type="datetimeFigureOut">
              <a:rPr lang="fr-FR" smtClean="0">
                <a:latin typeface="Segoe UI" panose="020B0502040204020203" pitchFamily="34" charset="0"/>
              </a:rPr>
              <a:t>22/09/2023</a:t>
            </a:fld>
            <a:endParaRPr lang="fr-FR">
              <a:latin typeface="Segoe UI" panose="020B0502040204020203" pitchFamily="34" charset="0"/>
            </a:endParaRP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/>
            </a:lvl1pPr>
          </a:lstStyle>
          <a:p>
            <a:endParaRPr lang="fr-FR">
              <a:latin typeface="Segoe UI" panose="020B0502040204020203" pitchFamily="34" charset="0"/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4023992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/>
            </a:lvl1pPr>
          </a:lstStyle>
          <a:p>
            <a:fld id="{2611C90E-7C5C-4FC7-8E56-A2E921698B81}" type="slidenum">
              <a:rPr lang="fr-FR" smtClean="0">
                <a:latin typeface="Segoe UI" panose="020B0502040204020203" pitchFamily="34" charset="0"/>
              </a:rPr>
              <a:t>‹N°›</a:t>
            </a:fld>
            <a:endParaRPr lang="fr-FR"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249085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>
                <a:latin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4023992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>
                <a:latin typeface="Segoe UI" panose="020B0502040204020203" pitchFamily="34" charset="0"/>
              </a:defRPr>
            </a:lvl1pPr>
          </a:lstStyle>
          <a:p>
            <a:fld id="{E63BDECB-E14E-459C-896C-A883D5960C42}" type="datetimeFigureOut">
              <a:rPr lang="fr-FR" smtClean="0"/>
              <a:pPr/>
              <a:t>22/09/2023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75" tIns="49538" rIns="99075" bIns="49538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710407" y="4925407"/>
            <a:ext cx="5683250" cy="4029879"/>
          </a:xfrm>
          <a:prstGeom prst="rect">
            <a:avLst/>
          </a:prstGeom>
        </p:spPr>
        <p:txBody>
          <a:bodyPr vert="horz" lIns="99075" tIns="49538" rIns="99075" bIns="49538" rtlCol="0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>
                <a:latin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4023992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>
                <a:latin typeface="Segoe UI" panose="020B0502040204020203" pitchFamily="34" charset="0"/>
              </a:defRPr>
            </a:lvl1pPr>
          </a:lstStyle>
          <a:p>
            <a:fld id="{00CA5B4E-61E0-4854-9785-88AF627D622D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6780583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727162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sz="1200" dirty="0">
                <a:solidFill>
                  <a:srgbClr val="011F3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Spring utilise le langage de définition de </a:t>
            </a:r>
            <a:r>
              <a:rPr lang="fr-FR" sz="1200" dirty="0" err="1">
                <a:solidFill>
                  <a:srgbClr val="011F3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pointcuts</a:t>
            </a:r>
            <a:r>
              <a:rPr lang="fr-FR" sz="1200" dirty="0">
                <a:solidFill>
                  <a:srgbClr val="011F3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créés par </a:t>
            </a:r>
            <a:r>
              <a:rPr lang="fr-FR" sz="1200" dirty="0" err="1">
                <a:solidFill>
                  <a:srgbClr val="95B25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AspectJ</a:t>
            </a:r>
            <a:endParaRPr lang="fr-FR" sz="1200" dirty="0">
              <a:solidFill>
                <a:srgbClr val="95B258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sz="1200" dirty="0">
                <a:solidFill>
                  <a:srgbClr val="011F3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CAR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sz="1200" dirty="0">
                <a:solidFill>
                  <a:srgbClr val="011F3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Spring ne veut pas réinventer la roue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sz="1200" dirty="0">
                <a:solidFill>
                  <a:srgbClr val="011F3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Ce langage est puissant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sz="1200" dirty="0">
                <a:solidFill>
                  <a:srgbClr val="011F3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Et il est bien documenté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fr-FR" dirty="0"/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dirty="0"/>
              <a:t>Vous pouvez aller sur le site et montrer la documentation</a:t>
            </a:r>
          </a:p>
        </p:txBody>
      </p:sp>
    </p:spTree>
    <p:extLst>
      <p:ext uri="{BB962C8B-B14F-4D97-AF65-F5344CB8AC3E}">
        <p14:creationId xmlns:p14="http://schemas.microsoft.com/office/powerpoint/2010/main" val="16191863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sz="1200" dirty="0">
                <a:solidFill>
                  <a:srgbClr val="011F3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Si vous voulez utiliser toutes les possibilités du langage il faut utiliser Spring + </a:t>
            </a:r>
            <a:r>
              <a:rPr lang="fr-FR" sz="1200" dirty="0" err="1">
                <a:solidFill>
                  <a:srgbClr val="011F3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AspectJ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702766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sz="1200" dirty="0">
                <a:solidFill>
                  <a:srgbClr val="011F3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Si vous voulez utiliser toutes les possibilités du langage il faut utiliser Spring + </a:t>
            </a:r>
            <a:r>
              <a:rPr lang="fr-FR" sz="1200" dirty="0" err="1">
                <a:solidFill>
                  <a:srgbClr val="011F3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AspectJ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492242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994474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578642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560" lvl="1" indent="0">
              <a:spcBef>
                <a:spcPts val="1001"/>
              </a:spcBef>
              <a:buClr>
                <a:srgbClr val="004358"/>
              </a:buClr>
              <a:buFont typeface="Arial"/>
              <a:buNone/>
            </a:pPr>
            <a:endParaRPr lang="fr-FR" spc="-1" dirty="0">
              <a:solidFill>
                <a:srgbClr val="343642"/>
              </a:solidFill>
              <a:latin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22304002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055103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217508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269557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Aspect : un module unitaire (Aspect) définissant du code à injecter (</a:t>
            </a:r>
            <a:r>
              <a:rPr lang="fr-FR" dirty="0" err="1"/>
              <a:t>Advice</a:t>
            </a:r>
            <a:r>
              <a:rPr lang="fr-FR" dirty="0"/>
              <a:t>), leurs points d'activation (</a:t>
            </a:r>
            <a:r>
              <a:rPr lang="fr-FR" dirty="0" err="1"/>
              <a:t>PointCut</a:t>
            </a:r>
            <a:r>
              <a:rPr lang="fr-FR" dirty="0"/>
              <a:t> / joint point Model) pour satisfaire à des préoccupations transverses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fr-FR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 err="1"/>
              <a:t>Advice</a:t>
            </a:r>
            <a:r>
              <a:rPr lang="fr-FR" dirty="0"/>
              <a:t> (greffon) : un programme qui sera activé à un certain point d'exécution de l’application, précisé par un point de jonction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fr-FR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 err="1"/>
              <a:t>Join</a:t>
            </a:r>
            <a:r>
              <a:rPr lang="fr-FR" dirty="0"/>
              <a:t> Point (point de jonction) : décrit un point événementiel précis (discret) dans le flot d’exécution programme où il est valide d'insérer un greffon (</a:t>
            </a:r>
            <a:r>
              <a:rPr lang="fr-FR" dirty="0" err="1"/>
              <a:t>advice</a:t>
            </a:r>
            <a:r>
              <a:rPr lang="fr-FR" dirty="0"/>
              <a:t>).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 err="1"/>
              <a:t>Pointcut</a:t>
            </a:r>
            <a:r>
              <a:rPr lang="fr-FR" dirty="0"/>
              <a:t> (point de coupe ou de coupure) : ligne imaginaire reliant les points de jonctions où seront insérés un greffon par le tisseur d'aspect (aspect </a:t>
            </a:r>
            <a:r>
              <a:rPr lang="fr-FR" dirty="0" err="1"/>
              <a:t>weaver</a:t>
            </a:r>
            <a:r>
              <a:rPr lang="fr-FR" dirty="0"/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fr-FR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Joint Point Model (modèle de point de jonction) : ensemble des points d’emplacements discrets accessibles par l’Aspect et exposés par le langage de programmation de l’application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fr-FR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 err="1"/>
              <a:t>Weaving</a:t>
            </a:r>
            <a:r>
              <a:rPr lang="fr-FR" dirty="0"/>
              <a:t>  (tissage) : insertion statique (compilation) ou dynamique (au Runtime ou au chargement) de greffons aux points de jonctions.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47619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Nous allons détailler la solution à l’exécution avec Spring AOP</a:t>
            </a:r>
          </a:p>
        </p:txBody>
      </p:sp>
    </p:spTree>
    <p:extLst>
      <p:ext uri="{BB962C8B-B14F-4D97-AF65-F5344CB8AC3E}">
        <p14:creationId xmlns:p14="http://schemas.microsoft.com/office/powerpoint/2010/main" val="36463984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19554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Un </a:t>
            </a:r>
            <a:r>
              <a:rPr lang="fr-FR" i="1" dirty="0" err="1">
                <a:solidFill>
                  <a:srgbClr val="009CDA"/>
                </a:solidFill>
              </a:rPr>
              <a:t>around</a:t>
            </a:r>
            <a:r>
              <a:rPr lang="fr-FR" i="1" dirty="0">
                <a:solidFill>
                  <a:srgbClr val="009CDA"/>
                </a:solidFill>
              </a:rPr>
              <a:t> </a:t>
            </a:r>
            <a:r>
              <a:rPr lang="fr-FR" i="1" dirty="0" err="1">
                <a:solidFill>
                  <a:srgbClr val="009CDA"/>
                </a:solidFill>
              </a:rPr>
              <a:t>advice</a:t>
            </a:r>
            <a:r>
              <a:rPr lang="fr-FR" i="1" dirty="0"/>
              <a:t> </a:t>
            </a:r>
            <a:r>
              <a:rPr lang="fr-FR" dirty="0"/>
              <a:t>entoure un </a:t>
            </a:r>
            <a:r>
              <a:rPr lang="fr-FR" i="1" dirty="0" err="1"/>
              <a:t>joinpoint</a:t>
            </a:r>
            <a:r>
              <a:rPr lang="fr-FR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fr-FR" dirty="0"/>
              <a:t>Permet de définir des comportements avant et après l’invocation d’une méthode.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fr-FR" dirty="0"/>
              <a:t>Peut choisir de ne finalement pas invoquer la méthode initiale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fr-FR" dirty="0"/>
              <a:t>Peut modifier la valeur de retour de la méthode initiale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Un </a:t>
            </a:r>
            <a:r>
              <a:rPr lang="fr-FR" i="1" dirty="0" err="1">
                <a:solidFill>
                  <a:srgbClr val="009CDA"/>
                </a:solidFill>
              </a:rPr>
              <a:t>before</a:t>
            </a:r>
            <a:r>
              <a:rPr lang="fr-FR" i="1" dirty="0">
                <a:solidFill>
                  <a:srgbClr val="009CDA"/>
                </a:solidFill>
              </a:rPr>
              <a:t> </a:t>
            </a:r>
            <a:r>
              <a:rPr lang="fr-FR" i="1" dirty="0" err="1">
                <a:solidFill>
                  <a:srgbClr val="009CDA"/>
                </a:solidFill>
              </a:rPr>
              <a:t>advice</a:t>
            </a:r>
            <a:r>
              <a:rPr lang="fr-FR" dirty="0"/>
              <a:t>  est exécuté avant le </a:t>
            </a:r>
            <a:r>
              <a:rPr lang="fr-FR" i="1" dirty="0" err="1"/>
              <a:t>JoinPoint</a:t>
            </a:r>
            <a:r>
              <a:rPr lang="fr-FR" i="1" dirty="0"/>
              <a:t> </a:t>
            </a:r>
            <a:r>
              <a:rPr lang="fr-FR" dirty="0"/>
              <a:t>auquel il est associé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Un </a:t>
            </a:r>
            <a:r>
              <a:rPr lang="fr-FR" i="1" dirty="0" err="1">
                <a:solidFill>
                  <a:srgbClr val="009CDA"/>
                </a:solidFill>
              </a:rPr>
              <a:t>after</a:t>
            </a:r>
            <a:r>
              <a:rPr lang="fr-FR" i="1" dirty="0">
                <a:solidFill>
                  <a:srgbClr val="009CDA"/>
                </a:solidFill>
              </a:rPr>
              <a:t> </a:t>
            </a:r>
            <a:r>
              <a:rPr lang="fr-FR" i="1" dirty="0" err="1">
                <a:solidFill>
                  <a:srgbClr val="009CDA"/>
                </a:solidFill>
              </a:rPr>
              <a:t>returning</a:t>
            </a:r>
            <a:r>
              <a:rPr lang="fr-FR" i="1" dirty="0">
                <a:solidFill>
                  <a:srgbClr val="009CDA"/>
                </a:solidFill>
              </a:rPr>
              <a:t> </a:t>
            </a:r>
            <a:r>
              <a:rPr lang="fr-FR" i="1" dirty="0" err="1">
                <a:solidFill>
                  <a:srgbClr val="009CDA"/>
                </a:solidFill>
              </a:rPr>
              <a:t>advice</a:t>
            </a:r>
            <a:r>
              <a:rPr lang="fr-FR" dirty="0"/>
              <a:t> est exécuté après le </a:t>
            </a:r>
            <a:r>
              <a:rPr lang="fr-FR" i="1" dirty="0" err="1"/>
              <a:t>joinpoint</a:t>
            </a:r>
            <a:r>
              <a:rPr lang="fr-FR" dirty="0"/>
              <a:t> auquel il est associé (si aucune exception n’a été levée) </a:t>
            </a:r>
            <a:r>
              <a:rPr lang="fr-FR" dirty="0">
                <a:sym typeface="Wingdings" panose="05000000000000000000" pitchFamily="2" charset="2"/>
              </a:rPr>
              <a:t> </a:t>
            </a:r>
            <a:r>
              <a:rPr lang="fr-FR" dirty="0"/>
              <a:t>[TRY]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Un </a:t>
            </a:r>
            <a:r>
              <a:rPr lang="fr-FR" i="1" dirty="0" err="1">
                <a:solidFill>
                  <a:srgbClr val="009CDA"/>
                </a:solidFill>
              </a:rPr>
              <a:t>after</a:t>
            </a:r>
            <a:r>
              <a:rPr lang="fr-FR" i="1" dirty="0">
                <a:solidFill>
                  <a:srgbClr val="009CDA"/>
                </a:solidFill>
              </a:rPr>
              <a:t> </a:t>
            </a:r>
            <a:r>
              <a:rPr lang="fr-FR" i="1" dirty="0" err="1">
                <a:solidFill>
                  <a:srgbClr val="009CDA"/>
                </a:solidFill>
              </a:rPr>
              <a:t>throwing</a:t>
            </a:r>
            <a:r>
              <a:rPr lang="fr-FR" dirty="0"/>
              <a:t> est exécuté  si une méthode génère une exception	</a:t>
            </a:r>
            <a:r>
              <a:rPr lang="fr-FR" dirty="0">
                <a:sym typeface="Wingdings" panose="05000000000000000000" pitchFamily="2" charset="2"/>
              </a:rPr>
              <a:t> [CATCH]</a:t>
            </a:r>
            <a:endParaRPr lang="fr-FR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Un </a:t>
            </a:r>
            <a:r>
              <a:rPr lang="fr-FR" i="1" dirty="0" err="1">
                <a:solidFill>
                  <a:srgbClr val="009CDA"/>
                </a:solidFill>
              </a:rPr>
              <a:t>after</a:t>
            </a:r>
            <a:r>
              <a:rPr lang="fr-FR" i="1" dirty="0">
                <a:solidFill>
                  <a:srgbClr val="009CDA"/>
                </a:solidFill>
              </a:rPr>
              <a:t> </a:t>
            </a:r>
            <a:r>
              <a:rPr lang="fr-FR" i="1" dirty="0" err="1">
                <a:solidFill>
                  <a:srgbClr val="009CDA"/>
                </a:solidFill>
              </a:rPr>
              <a:t>advice</a:t>
            </a:r>
            <a:r>
              <a:rPr lang="fr-FR" dirty="0"/>
              <a:t> est exécuté après n’importe quel </a:t>
            </a:r>
            <a:r>
              <a:rPr lang="fr-FR" i="1" dirty="0" err="1"/>
              <a:t>advice</a:t>
            </a:r>
            <a:r>
              <a:rPr lang="fr-FR" i="1" dirty="0"/>
              <a:t> </a:t>
            </a:r>
            <a:r>
              <a:rPr lang="fr-FR" i="0" dirty="0">
                <a:sym typeface="Wingdings" panose="05000000000000000000" pitchFamily="2" charset="2"/>
              </a:rPr>
              <a:t> [FINALLY]</a:t>
            </a:r>
            <a:endParaRPr lang="fr-FR" dirty="0"/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546095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sz="2400" dirty="0" err="1">
                <a:solidFill>
                  <a:srgbClr val="011F3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ProceedingJoinPoint</a:t>
            </a:r>
            <a:r>
              <a:rPr lang="fr-FR" sz="2400" dirty="0">
                <a:solidFill>
                  <a:srgbClr val="011F3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pour un </a:t>
            </a:r>
            <a:r>
              <a:rPr lang="fr-FR" sz="2400" dirty="0" err="1">
                <a:solidFill>
                  <a:srgbClr val="011F3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around</a:t>
            </a:r>
            <a:r>
              <a:rPr lang="fr-FR" sz="2400" dirty="0">
                <a:solidFill>
                  <a:srgbClr val="011F3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permet</a:t>
            </a:r>
          </a:p>
          <a:p>
            <a:pPr marL="800100" marR="0" lvl="1" indent="-3429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dirty="0">
                <a:solidFill>
                  <a:srgbClr val="011F3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D’exécuter la méthode d’origine en appelant </a:t>
            </a:r>
            <a:r>
              <a:rPr lang="fr-FR" dirty="0" err="1">
                <a:solidFill>
                  <a:srgbClr val="011F3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proceed</a:t>
            </a:r>
            <a:r>
              <a:rPr lang="fr-FR" dirty="0">
                <a:solidFill>
                  <a:srgbClr val="011F3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() </a:t>
            </a:r>
            <a:r>
              <a:rPr lang="fr-FR" dirty="0">
                <a:solidFill>
                  <a:srgbClr val="011F39"/>
                </a:solidFill>
                <a:latin typeface="Segoe UI" panose="020B0502040204020203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 Pour Java, cela correspond à la méthode </a:t>
            </a:r>
            <a:r>
              <a:rPr lang="fr-FR" dirty="0" err="1">
                <a:solidFill>
                  <a:srgbClr val="011F39"/>
                </a:solidFill>
                <a:latin typeface="Segoe UI" panose="020B0502040204020203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invoke</a:t>
            </a:r>
            <a:r>
              <a:rPr lang="fr-FR" dirty="0">
                <a:solidFill>
                  <a:srgbClr val="011F39"/>
                </a:solidFill>
                <a:latin typeface="Segoe UI" panose="020B0502040204020203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()</a:t>
            </a:r>
            <a:endParaRPr lang="fr-FR" dirty="0">
              <a:solidFill>
                <a:srgbClr val="011F39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11F3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 capturer les données de la méthode appelées </a:t>
            </a:r>
            <a:r>
              <a:rPr lang="fr-FR" dirty="0">
                <a:solidFill>
                  <a:srgbClr val="011F39"/>
                </a:solidFill>
                <a:latin typeface="Segoe UI" panose="020B0502040204020203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 le nom, la signature, …</a:t>
            </a:r>
            <a:endParaRPr lang="fr-FR" dirty="0">
              <a:solidFill>
                <a:srgbClr val="011F39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48522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Relationship Id="rId4" Type="http://schemas.openxmlformats.org/officeDocument/2006/relationships/image" Target="../media/image2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Relationship Id="rId4" Type="http://schemas.openxmlformats.org/officeDocument/2006/relationships/image" Target="../media/image2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Relationship Id="rId4" Type="http://schemas.openxmlformats.org/officeDocument/2006/relationships/image" Target="../media/image4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Relationship Id="rId4" Type="http://schemas.openxmlformats.org/officeDocument/2006/relationships/image" Target="../media/image2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Relationship Id="rId4" Type="http://schemas.openxmlformats.org/officeDocument/2006/relationships/image" Target="../media/image4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657764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COUV SLIDE">
    <p:bg>
      <p:bgPr>
        <a:solidFill>
          <a:srgbClr val="2229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1524000" y="1689099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Titre du cours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 hasCustomPrompt="1"/>
          </p:nvPr>
        </p:nvSpPr>
        <p:spPr>
          <a:xfrm>
            <a:off x="1524000" y="4168774"/>
            <a:ext cx="9144000" cy="1655762"/>
          </a:xfrm>
        </p:spPr>
        <p:txBody>
          <a:bodyPr/>
          <a:lstStyle>
            <a:lvl1pPr marL="0" indent="0" algn="ctr">
              <a:buNone/>
              <a:defRPr sz="2400" b="1" baseline="0">
                <a:solidFill>
                  <a:srgbClr val="95B258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Numéro du module - Titre du module</a:t>
            </a:r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E538FD0F-57FB-48AB-B25B-B9AEB2B093F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005657" y="5704514"/>
            <a:ext cx="831820" cy="83182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31166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COUV SLIDE">
    <p:bg>
      <p:bgPr>
        <a:solidFill>
          <a:srgbClr val="3B51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1524000" y="1689099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Titre du cours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 hasCustomPrompt="1"/>
          </p:nvPr>
        </p:nvSpPr>
        <p:spPr>
          <a:xfrm>
            <a:off x="1524000" y="4168774"/>
            <a:ext cx="9144000" cy="1655762"/>
          </a:xfrm>
        </p:spPr>
        <p:txBody>
          <a:bodyPr/>
          <a:lstStyle>
            <a:lvl1pPr marL="0" indent="0" algn="ctr">
              <a:buNone/>
              <a:defRPr sz="2400" b="1" baseline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Numéro du module - Titre du module</a:t>
            </a:r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E538FD0F-57FB-48AB-B25B-B9AEB2B093F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005657" y="5704514"/>
            <a:ext cx="831820" cy="83182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42699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UV SLIDE BLC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1524000" y="1689099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rgbClr val="222933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Titre du cours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 hasCustomPrompt="1"/>
          </p:nvPr>
        </p:nvSpPr>
        <p:spPr>
          <a:xfrm>
            <a:off x="1524000" y="4168774"/>
            <a:ext cx="9144000" cy="1655762"/>
          </a:xfrm>
        </p:spPr>
        <p:txBody>
          <a:bodyPr/>
          <a:lstStyle>
            <a:lvl1pPr marL="0" indent="0" algn="ctr">
              <a:buNone/>
              <a:defRPr sz="2400" b="1" baseline="0">
                <a:solidFill>
                  <a:srgbClr val="3B518E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Numéro du module - Titre du module</a:t>
            </a:r>
          </a:p>
        </p:txBody>
      </p:sp>
      <p:pic>
        <p:nvPicPr>
          <p:cNvPr id="7" name="Graphique 6">
            <a:extLst>
              <a:ext uri="{FF2B5EF4-FFF2-40B4-BE49-F238E27FC236}">
                <a16:creationId xmlns:a16="http://schemas.microsoft.com/office/drawing/2014/main" id="{34905F83-6224-42D1-9773-417C7832021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005657" y="5824536"/>
            <a:ext cx="831821" cy="83182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71113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58D67CB-3D42-459B-9239-7A5DBB57DD3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41E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12" name="Graphique 11">
            <a:extLst>
              <a:ext uri="{FF2B5EF4-FFF2-40B4-BE49-F238E27FC236}">
                <a16:creationId xmlns:a16="http://schemas.microsoft.com/office/drawing/2014/main" id="{4CD37DFD-DBDA-4BDA-9060-2DA6AD4013A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4185" y="6124782"/>
            <a:ext cx="528776" cy="52877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78831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RESENTA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que 11">
            <a:extLst>
              <a:ext uri="{FF2B5EF4-FFF2-40B4-BE49-F238E27FC236}">
                <a16:creationId xmlns:a16="http://schemas.microsoft.com/office/drawing/2014/main" id="{394100EE-EC43-469D-8B81-86937495DBE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4184" y="6124781"/>
            <a:ext cx="528777" cy="52877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33047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ags" Target="../tags/tag2.xml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2FEC1E22-CB41-4D08-9AB7-FD5BE57DB84E}"/>
              </a:ext>
            </a:extLst>
          </p:cNvPr>
          <p:cNvGrpSpPr/>
          <p:nvPr userDrawn="1"/>
        </p:nvGrpSpPr>
        <p:grpSpPr>
          <a:xfrm>
            <a:off x="0" y="7022130"/>
            <a:ext cx="3013379" cy="324495"/>
            <a:chOff x="2411233" y="2460991"/>
            <a:chExt cx="7675165" cy="826498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634FFA7-A9EF-4270-9C94-D41D7FD2BCC7}"/>
                </a:ext>
              </a:extLst>
            </p:cNvPr>
            <p:cNvSpPr/>
            <p:nvPr/>
          </p:nvSpPr>
          <p:spPr>
            <a:xfrm>
              <a:off x="2411233" y="2460994"/>
              <a:ext cx="826495" cy="826495"/>
            </a:xfrm>
            <a:prstGeom prst="rect">
              <a:avLst/>
            </a:prstGeom>
            <a:solidFill>
              <a:srgbClr val="011F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08BC8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09921BEF-5575-4FEE-85A8-095CFB9C4970}"/>
                </a:ext>
              </a:extLst>
            </p:cNvPr>
            <p:cNvSpPr/>
            <p:nvPr/>
          </p:nvSpPr>
          <p:spPr>
            <a:xfrm>
              <a:off x="3552678" y="2460994"/>
              <a:ext cx="826495" cy="826495"/>
            </a:xfrm>
            <a:prstGeom prst="rect">
              <a:avLst/>
            </a:prstGeom>
            <a:solidFill>
              <a:srgbClr val="3B51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08BC8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54D7B07-4171-4E41-90F2-05A34931EE0D}"/>
                </a:ext>
              </a:extLst>
            </p:cNvPr>
            <p:cNvSpPr/>
            <p:nvPr/>
          </p:nvSpPr>
          <p:spPr>
            <a:xfrm>
              <a:off x="4694123" y="2460994"/>
              <a:ext cx="826495" cy="826495"/>
            </a:xfrm>
            <a:prstGeom prst="rect">
              <a:avLst/>
            </a:prstGeom>
            <a:solidFill>
              <a:srgbClr val="95B2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08BC8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CAF220C-579F-449D-89CB-702A9844192A}"/>
                </a:ext>
              </a:extLst>
            </p:cNvPr>
            <p:cNvSpPr/>
            <p:nvPr/>
          </p:nvSpPr>
          <p:spPr>
            <a:xfrm>
              <a:off x="5835568" y="2460993"/>
              <a:ext cx="826495" cy="826495"/>
            </a:xfrm>
            <a:prstGeom prst="rect">
              <a:avLst/>
            </a:prstGeom>
            <a:solidFill>
              <a:srgbClr val="AAD2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08BC8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A1FEC04-9882-44FF-9D2E-14A90AB234A9}"/>
                </a:ext>
              </a:extLst>
            </p:cNvPr>
            <p:cNvSpPr/>
            <p:nvPr/>
          </p:nvSpPr>
          <p:spPr>
            <a:xfrm>
              <a:off x="6977013" y="2460993"/>
              <a:ext cx="826495" cy="826495"/>
            </a:xfrm>
            <a:prstGeom prst="rect">
              <a:avLst/>
            </a:prstGeom>
            <a:solidFill>
              <a:srgbClr val="4AA5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08BC8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5FFA532-EF18-4DD7-8996-901694372F23}"/>
                </a:ext>
              </a:extLst>
            </p:cNvPr>
            <p:cNvSpPr/>
            <p:nvPr/>
          </p:nvSpPr>
          <p:spPr>
            <a:xfrm>
              <a:off x="8118458" y="2460992"/>
              <a:ext cx="826495" cy="826495"/>
            </a:xfrm>
            <a:prstGeom prst="rect">
              <a:avLst/>
            </a:prstGeom>
            <a:solidFill>
              <a:srgbClr val="016B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08BC8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F056ECF8-5A1A-4331-A5CC-4160C7283752}"/>
                </a:ext>
              </a:extLst>
            </p:cNvPr>
            <p:cNvSpPr/>
            <p:nvPr/>
          </p:nvSpPr>
          <p:spPr>
            <a:xfrm>
              <a:off x="9259903" y="2460991"/>
              <a:ext cx="826495" cy="826495"/>
            </a:xfrm>
            <a:prstGeom prst="rect">
              <a:avLst/>
            </a:prstGeom>
            <a:solidFill>
              <a:srgbClr val="0651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08BC8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custDataLst>
      <p:tags r:id="rId8"/>
    </p:custDataLst>
    <p:extLst>
      <p:ext uri="{BB962C8B-B14F-4D97-AF65-F5344CB8AC3E}">
        <p14:creationId xmlns:p14="http://schemas.microsoft.com/office/powerpoint/2010/main" val="4346023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26" r:id="rId2"/>
    <p:sldLayoutId id="2147483723" r:id="rId3"/>
    <p:sldLayoutId id="2147483701" r:id="rId4"/>
    <p:sldLayoutId id="2147483702" r:id="rId5"/>
    <p:sldLayoutId id="2147483724" r:id="rId6"/>
  </p:sldLayoutIdLst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Segoe UI" panose="020B0502040204020203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Segoe UI" panose="020B0502040204020203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Segoe UI" panose="020B0502040204020203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Segoe UI" panose="020B0502040204020203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egoe UI" panose="020B0502040204020203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egoe UI" panose="020B0502040204020203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8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F265574-43AB-41F0-A41B-29676FE6644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11F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FE4085B9-204F-4210-8395-B413A385399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67780"/>
          <a:stretch/>
        </p:blipFill>
        <p:spPr>
          <a:xfrm>
            <a:off x="1" y="0"/>
            <a:ext cx="3470988" cy="68580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ctrTitle" idx="4294967295"/>
          </p:nvPr>
        </p:nvSpPr>
        <p:spPr>
          <a:xfrm>
            <a:off x="3819525" y="2235200"/>
            <a:ext cx="8017952" cy="2387600"/>
          </a:xfrm>
          <a:noFill/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fr-FR" sz="4400" b="0" strike="noStrike" spc="-1" dirty="0">
                <a:solidFill>
                  <a:srgbClr val="FFFFFF"/>
                </a:solidFill>
                <a:latin typeface="Segoe UI Light"/>
              </a:rPr>
              <a:t>Java </a:t>
            </a:r>
            <a:r>
              <a:rPr lang="fr-FR" sz="4400" b="0" strike="noStrike" spc="-1" dirty="0" err="1">
                <a:solidFill>
                  <a:srgbClr val="FFFFFF"/>
                </a:solidFill>
                <a:latin typeface="Segoe UI Light"/>
              </a:rPr>
              <a:t>Frameworks</a:t>
            </a:r>
            <a:br>
              <a:rPr lang="fr-FR" dirty="0">
                <a:solidFill>
                  <a:schemeClr val="bg1"/>
                </a:solidFill>
                <a:latin typeface="Segoe UI Light"/>
                <a:cs typeface="Segoe UI Light"/>
              </a:rPr>
            </a:br>
            <a:r>
              <a:rPr lang="fr-FR" dirty="0">
                <a:solidFill>
                  <a:srgbClr val="AAD23B"/>
                </a:solidFill>
                <a:latin typeface="Segoe UI Light"/>
                <a:cs typeface="Segoe UI Light"/>
              </a:rPr>
              <a:t>Module 09 – AOP</a:t>
            </a:r>
            <a:endParaRPr lang="fr-FR" dirty="0">
              <a:solidFill>
                <a:srgbClr val="AAD23B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0" name="Graphique 9">
            <a:extLst>
              <a:ext uri="{FF2B5EF4-FFF2-40B4-BE49-F238E27FC236}">
                <a16:creationId xmlns:a16="http://schemas.microsoft.com/office/drawing/2014/main" id="{203AEC74-3337-41FF-811E-15C4E7D8E3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005657" y="5704514"/>
            <a:ext cx="831820" cy="831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806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re 1">
            <a:extLst>
              <a:ext uri="{FF2B5EF4-FFF2-40B4-BE49-F238E27FC236}">
                <a16:creationId xmlns:a16="http://schemas.microsoft.com/office/drawing/2014/main" id="{7039B82E-248A-E9BB-B359-FE75DAA2329F}"/>
              </a:ext>
            </a:extLst>
          </p:cNvPr>
          <p:cNvSpPr txBox="1">
            <a:spLocks/>
          </p:cNvSpPr>
          <p:nvPr/>
        </p:nvSpPr>
        <p:spPr>
          <a:xfrm>
            <a:off x="3506875" y="1316959"/>
            <a:ext cx="8330938" cy="328333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fr-FR" sz="2400" dirty="0">
                <a:solidFill>
                  <a:srgbClr val="95B258"/>
                </a:solidFill>
              </a:rPr>
              <a:t>3</a:t>
            </a:r>
            <a:r>
              <a:rPr lang="fr-FR" sz="2400" dirty="0">
                <a:solidFill>
                  <a:srgbClr val="011F39"/>
                </a:solidFill>
              </a:rPr>
              <a:t> types de tissages (</a:t>
            </a:r>
            <a:r>
              <a:rPr lang="fr-FR" sz="2400" dirty="0" err="1">
                <a:solidFill>
                  <a:srgbClr val="95B258"/>
                </a:solidFill>
              </a:rPr>
              <a:t>Weaving</a:t>
            </a:r>
            <a:r>
              <a:rPr lang="fr-FR" sz="2400" dirty="0">
                <a:solidFill>
                  <a:srgbClr val="011F39"/>
                </a:solidFill>
              </a:rPr>
              <a:t>) 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rgbClr val="011F39"/>
                </a:solidFill>
              </a:rPr>
              <a:t>Tissage à la compilation = tissage statique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dirty="0" err="1">
                <a:solidFill>
                  <a:srgbClr val="011F39"/>
                </a:solidFill>
              </a:rPr>
              <a:t>AspectJ</a:t>
            </a:r>
            <a:endParaRPr lang="fr-FR" dirty="0">
              <a:solidFill>
                <a:srgbClr val="011F39"/>
              </a:solidFill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rgbClr val="011F39"/>
                </a:solidFill>
              </a:rPr>
              <a:t>Tissage au chargement de la classe dans la JVM = LTW : </a:t>
            </a:r>
            <a:r>
              <a:rPr lang="fr-FR" sz="2400" dirty="0" err="1">
                <a:solidFill>
                  <a:srgbClr val="011F39"/>
                </a:solidFill>
              </a:rPr>
              <a:t>Load</a:t>
            </a:r>
            <a:r>
              <a:rPr lang="fr-FR" sz="2400" dirty="0">
                <a:solidFill>
                  <a:srgbClr val="011F39"/>
                </a:solidFill>
              </a:rPr>
              <a:t>–Time </a:t>
            </a:r>
            <a:r>
              <a:rPr lang="fr-FR" sz="2400" dirty="0" err="1">
                <a:solidFill>
                  <a:srgbClr val="011F39"/>
                </a:solidFill>
              </a:rPr>
              <a:t>Weaving</a:t>
            </a:r>
            <a:endParaRPr lang="fr-FR" sz="2400" dirty="0">
              <a:solidFill>
                <a:srgbClr val="011F39"/>
              </a:solidFill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11F39"/>
                </a:solidFill>
              </a:rPr>
              <a:t>Java Agent, </a:t>
            </a:r>
            <a:r>
              <a:rPr lang="fr-FR" dirty="0" err="1">
                <a:solidFill>
                  <a:srgbClr val="011F39"/>
                </a:solidFill>
              </a:rPr>
              <a:t>AspectJ</a:t>
            </a:r>
            <a:r>
              <a:rPr lang="fr-FR" dirty="0">
                <a:solidFill>
                  <a:srgbClr val="011F39"/>
                </a:solidFill>
              </a:rPr>
              <a:t> 5</a:t>
            </a:r>
          </a:p>
          <a:p>
            <a:pPr marL="342900" indent="-342900">
              <a:lnSpc>
                <a:spcPct val="120000"/>
              </a:lnSpc>
              <a:buClr>
                <a:srgbClr val="011F39"/>
              </a:buClr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rgbClr val="95B258"/>
                </a:solidFill>
              </a:rPr>
              <a:t>Tissage à l’exécution </a:t>
            </a:r>
            <a:r>
              <a:rPr lang="fr-FR" sz="2400" dirty="0">
                <a:solidFill>
                  <a:srgbClr val="011F39"/>
                </a:solidFill>
                <a:cs typeface="Segoe UI" panose="020B0502040204020203" pitchFamily="34" charset="0"/>
              </a:rPr>
              <a:t>(</a:t>
            </a:r>
            <a:r>
              <a:rPr lang="fr-FR" altLang="fr-FR" sz="2400" dirty="0">
                <a:solidFill>
                  <a:srgbClr val="011F39"/>
                </a:solidFill>
                <a:cs typeface="Segoe UI" panose="020B0502040204020203" pitchFamily="34" charset="0"/>
              </a:rPr>
              <a:t>manipulation du byte-code)</a:t>
            </a:r>
            <a:endParaRPr lang="fr-FR" sz="2400" dirty="0">
              <a:solidFill>
                <a:srgbClr val="011F39"/>
              </a:solidFill>
              <a:cs typeface="Segoe UI" panose="020B0502040204020203" pitchFamily="34" charset="0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11F39"/>
                </a:solidFill>
              </a:rPr>
              <a:t>JAC, </a:t>
            </a:r>
            <a:r>
              <a:rPr lang="fr-FR" dirty="0">
                <a:solidFill>
                  <a:srgbClr val="95B258"/>
                </a:solidFill>
              </a:rPr>
              <a:t>Spring AOP</a:t>
            </a:r>
            <a:r>
              <a:rPr lang="fr-FR" dirty="0">
                <a:solidFill>
                  <a:srgbClr val="011F39"/>
                </a:solidFill>
              </a:rPr>
              <a:t>, JBoss AOP</a:t>
            </a:r>
          </a:p>
        </p:txBody>
      </p:sp>
      <p:sp>
        <p:nvSpPr>
          <p:cNvPr id="5" name="Espace réservé du texte 19">
            <a:extLst>
              <a:ext uri="{FF2B5EF4-FFF2-40B4-BE49-F238E27FC236}">
                <a16:creationId xmlns:a16="http://schemas.microsoft.com/office/drawing/2014/main" id="{EF71FCD1-EB37-485B-827A-23A3785D6F72}"/>
              </a:ext>
            </a:extLst>
          </p:cNvPr>
          <p:cNvSpPr txBox="1">
            <a:spLocks/>
          </p:cNvSpPr>
          <p:nvPr/>
        </p:nvSpPr>
        <p:spPr>
          <a:xfrm>
            <a:off x="354186" y="1240233"/>
            <a:ext cx="2852415" cy="4421658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solidFill>
                  <a:srgbClr val="3B518E"/>
                </a:solidFill>
              </a:rPr>
              <a:t>Introduction à AOP</a:t>
            </a: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48EE39BE-9E8A-4EFB-AA76-646D28DDBF24}"/>
              </a:ext>
            </a:extLst>
          </p:cNvPr>
          <p:cNvSpPr txBox="1">
            <a:spLocks/>
          </p:cNvSpPr>
          <p:nvPr/>
        </p:nvSpPr>
        <p:spPr>
          <a:xfrm>
            <a:off x="3825174" y="428630"/>
            <a:ext cx="8012641" cy="542920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kern="1200">
                <a:solidFill>
                  <a:srgbClr val="222933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fr-FR" dirty="0">
                <a:solidFill>
                  <a:srgbClr val="141E26"/>
                </a:solidFill>
              </a:rPr>
              <a:t>Java </a:t>
            </a:r>
            <a:r>
              <a:rPr lang="fr-FR" dirty="0" err="1">
                <a:solidFill>
                  <a:srgbClr val="141E26"/>
                </a:solidFill>
              </a:rPr>
              <a:t>Frameworks</a:t>
            </a:r>
            <a:endParaRPr lang="fr-FR" dirty="0">
              <a:solidFill>
                <a:srgbClr val="141E26"/>
              </a:solidFill>
            </a:endParaRPr>
          </a:p>
          <a:p>
            <a:r>
              <a:rPr lang="fr-FR" b="1" cap="all" dirty="0">
                <a:solidFill>
                  <a:srgbClr val="3B518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AOP</a:t>
            </a:r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6D568089-B2B3-4769-9325-554149C6E5C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4184" y="6124781"/>
            <a:ext cx="528777" cy="528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011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C944C23-0306-4C79-A615-0F5495658BA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11F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7" name="Graphique 6">
            <a:extLst>
              <a:ext uri="{FF2B5EF4-FFF2-40B4-BE49-F238E27FC236}">
                <a16:creationId xmlns:a16="http://schemas.microsoft.com/office/drawing/2014/main" id="{9E6F0052-C844-4C3B-948F-88E3961AD71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4185" y="6124782"/>
            <a:ext cx="528776" cy="528776"/>
          </a:xfrm>
          <a:prstGeom prst="rect">
            <a:avLst/>
          </a:prstGeom>
        </p:spPr>
      </p:pic>
      <p:sp>
        <p:nvSpPr>
          <p:cNvPr id="4" name="Titre 1">
            <a:extLst>
              <a:ext uri="{FF2B5EF4-FFF2-40B4-BE49-F238E27FC236}">
                <a16:creationId xmlns:a16="http://schemas.microsoft.com/office/drawing/2014/main" id="{22BF55BC-6F2B-4024-95D5-A0C7ADD879BE}"/>
              </a:ext>
            </a:extLst>
          </p:cNvPr>
          <p:cNvSpPr txBox="1">
            <a:spLocks/>
          </p:cNvSpPr>
          <p:nvPr/>
        </p:nvSpPr>
        <p:spPr>
          <a:xfrm>
            <a:off x="3825174" y="428630"/>
            <a:ext cx="8012641" cy="438699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kern="1200">
                <a:solidFill>
                  <a:srgbClr val="222933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fr-FR" dirty="0">
                <a:solidFill>
                  <a:schemeClr val="bg1"/>
                </a:solidFill>
              </a:rPr>
              <a:t>Java </a:t>
            </a:r>
            <a:r>
              <a:rPr lang="fr-FR" dirty="0" err="1">
                <a:solidFill>
                  <a:schemeClr val="bg1"/>
                </a:solidFill>
              </a:rPr>
              <a:t>Frameworls</a:t>
            </a:r>
            <a:endParaRPr lang="fr-FR" dirty="0">
              <a:solidFill>
                <a:schemeClr val="bg1"/>
              </a:solidFill>
            </a:endParaRPr>
          </a:p>
          <a:p>
            <a:r>
              <a:rPr lang="fr-FR" b="1" cap="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AOP</a:t>
            </a:r>
          </a:p>
        </p:txBody>
      </p:sp>
      <p:sp>
        <p:nvSpPr>
          <p:cNvPr id="5" name="Espace réservé du texte 19">
            <a:extLst>
              <a:ext uri="{FF2B5EF4-FFF2-40B4-BE49-F238E27FC236}">
                <a16:creationId xmlns:a16="http://schemas.microsoft.com/office/drawing/2014/main" id="{E04311FB-FBF7-4BC4-BD8F-F8A468C6FE97}"/>
              </a:ext>
            </a:extLst>
          </p:cNvPr>
          <p:cNvSpPr txBox="1">
            <a:spLocks/>
          </p:cNvSpPr>
          <p:nvPr/>
        </p:nvSpPr>
        <p:spPr>
          <a:xfrm>
            <a:off x="354185" y="2699281"/>
            <a:ext cx="11483629" cy="6093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4400" dirty="0"/>
              <a:t>Spring AOP</a:t>
            </a:r>
          </a:p>
        </p:txBody>
      </p:sp>
    </p:spTree>
    <p:extLst>
      <p:ext uri="{BB962C8B-B14F-4D97-AF65-F5344CB8AC3E}">
        <p14:creationId xmlns:p14="http://schemas.microsoft.com/office/powerpoint/2010/main" val="3948355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re 1">
            <a:extLst>
              <a:ext uri="{FF2B5EF4-FFF2-40B4-BE49-F238E27FC236}">
                <a16:creationId xmlns:a16="http://schemas.microsoft.com/office/drawing/2014/main" id="{7039B82E-248A-E9BB-B359-FE75DAA2329F}"/>
              </a:ext>
            </a:extLst>
          </p:cNvPr>
          <p:cNvSpPr txBox="1">
            <a:spLocks/>
          </p:cNvSpPr>
          <p:nvPr/>
        </p:nvSpPr>
        <p:spPr>
          <a:xfrm>
            <a:off x="3506875" y="1316959"/>
            <a:ext cx="8330938" cy="392921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fr-FR" sz="2400" dirty="0">
                <a:solidFill>
                  <a:srgbClr val="011F39"/>
                </a:solidFill>
              </a:rPr>
              <a:t>L’AOP est une composante forte de Spring, permet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rgbClr val="011F39"/>
                </a:solidFill>
              </a:rPr>
              <a:t>De mettre en œuvre des services techniques de façon déclarative (transaction, sécurité, performance)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11F39"/>
                </a:solidFill>
              </a:rPr>
              <a:t>L’architecture de Spring Boot et des modules de Spring s’appuient dessus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rgbClr val="011F39"/>
                </a:solidFill>
              </a:rPr>
              <a:t>Le développement de ses propres aspects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fr-FR" sz="2400" dirty="0">
              <a:solidFill>
                <a:srgbClr val="011F39"/>
              </a:solidFill>
            </a:endParaRPr>
          </a:p>
          <a:p>
            <a:pPr>
              <a:lnSpc>
                <a:spcPct val="120000"/>
              </a:lnSpc>
            </a:pPr>
            <a:r>
              <a:rPr lang="fr-FR" sz="2400" dirty="0">
                <a:solidFill>
                  <a:srgbClr val="011F39"/>
                </a:solidFill>
              </a:rPr>
              <a:t>Spring s’appuie sur </a:t>
            </a:r>
            <a:r>
              <a:rPr lang="fr-FR" sz="2400" dirty="0" err="1">
                <a:solidFill>
                  <a:srgbClr val="95B258"/>
                </a:solidFill>
              </a:rPr>
              <a:t>AspectJ</a:t>
            </a:r>
            <a:r>
              <a:rPr lang="fr-FR" sz="2400" dirty="0">
                <a:solidFill>
                  <a:srgbClr val="011F39"/>
                </a:solidFill>
              </a:rPr>
              <a:t> pour gérer l’AOP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rgbClr val="011F39"/>
                </a:solidFill>
              </a:rPr>
              <a:t>C’est un acteur indépendant incontournable dans le monde de l’AOP</a:t>
            </a:r>
          </a:p>
        </p:txBody>
      </p:sp>
      <p:sp>
        <p:nvSpPr>
          <p:cNvPr id="5" name="Espace réservé du texte 19">
            <a:extLst>
              <a:ext uri="{FF2B5EF4-FFF2-40B4-BE49-F238E27FC236}">
                <a16:creationId xmlns:a16="http://schemas.microsoft.com/office/drawing/2014/main" id="{EF71FCD1-EB37-485B-827A-23A3785D6F72}"/>
              </a:ext>
            </a:extLst>
          </p:cNvPr>
          <p:cNvSpPr txBox="1">
            <a:spLocks/>
          </p:cNvSpPr>
          <p:nvPr/>
        </p:nvSpPr>
        <p:spPr>
          <a:xfrm>
            <a:off x="354186" y="1240233"/>
            <a:ext cx="2852415" cy="4421658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solidFill>
                  <a:srgbClr val="3B518E"/>
                </a:solidFill>
              </a:rPr>
              <a:t>Spring AOP</a:t>
            </a: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48EE39BE-9E8A-4EFB-AA76-646D28DDBF24}"/>
              </a:ext>
            </a:extLst>
          </p:cNvPr>
          <p:cNvSpPr txBox="1">
            <a:spLocks/>
          </p:cNvSpPr>
          <p:nvPr/>
        </p:nvSpPr>
        <p:spPr>
          <a:xfrm>
            <a:off x="3825174" y="428630"/>
            <a:ext cx="8012641" cy="542920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kern="1200">
                <a:solidFill>
                  <a:srgbClr val="222933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fr-FR" dirty="0">
                <a:solidFill>
                  <a:srgbClr val="141E26"/>
                </a:solidFill>
              </a:rPr>
              <a:t>Java </a:t>
            </a:r>
            <a:r>
              <a:rPr lang="fr-FR" dirty="0" err="1">
                <a:solidFill>
                  <a:srgbClr val="141E26"/>
                </a:solidFill>
              </a:rPr>
              <a:t>Frameworks</a:t>
            </a:r>
            <a:endParaRPr lang="fr-FR" dirty="0">
              <a:solidFill>
                <a:srgbClr val="141E26"/>
              </a:solidFill>
            </a:endParaRPr>
          </a:p>
          <a:p>
            <a:r>
              <a:rPr lang="fr-FR" b="1" cap="all" dirty="0">
                <a:solidFill>
                  <a:srgbClr val="3B518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AOP</a:t>
            </a:r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6D568089-B2B3-4769-9325-554149C6E5C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4184" y="6124781"/>
            <a:ext cx="528777" cy="528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80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re 1">
            <a:extLst>
              <a:ext uri="{FF2B5EF4-FFF2-40B4-BE49-F238E27FC236}">
                <a16:creationId xmlns:a16="http://schemas.microsoft.com/office/drawing/2014/main" id="{7039B82E-248A-E9BB-B359-FE75DAA2329F}"/>
              </a:ext>
            </a:extLst>
          </p:cNvPr>
          <p:cNvSpPr txBox="1">
            <a:spLocks/>
          </p:cNvSpPr>
          <p:nvPr/>
        </p:nvSpPr>
        <p:spPr>
          <a:xfrm>
            <a:off x="3506875" y="1316959"/>
            <a:ext cx="8330938" cy="383213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fr-FR" sz="2400" dirty="0">
                <a:solidFill>
                  <a:srgbClr val="011F39"/>
                </a:solidFill>
              </a:rPr>
              <a:t>Avec Spring Boot, pour réaliser des aspects, il faut : 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rgbClr val="011F39"/>
                </a:solidFill>
              </a:rPr>
              <a:t>Le starter </a:t>
            </a:r>
            <a:r>
              <a:rPr lang="fr-FR" sz="2400" dirty="0">
                <a:solidFill>
                  <a:srgbClr val="011F39"/>
                </a:solidFill>
                <a:cs typeface="Segoe UI" panose="020B0502040204020203" pitchFamily="34" charset="0"/>
              </a:rPr>
              <a:t>: </a:t>
            </a:r>
            <a:r>
              <a:rPr lang="fr-FR" sz="2400" dirty="0" err="1">
                <a:solidFill>
                  <a:srgbClr val="95B258"/>
                </a:solidFill>
                <a:effectLst/>
                <a:cs typeface="Segoe UI" panose="020B0502040204020203" pitchFamily="34" charset="0"/>
              </a:rPr>
              <a:t>spring</a:t>
            </a:r>
            <a:r>
              <a:rPr lang="fr-FR" sz="2400" dirty="0">
                <a:solidFill>
                  <a:srgbClr val="95B258"/>
                </a:solidFill>
                <a:effectLst/>
                <a:cs typeface="Segoe UI" panose="020B0502040204020203" pitchFamily="34" charset="0"/>
              </a:rPr>
              <a:t>-boot-starter-</a:t>
            </a:r>
            <a:r>
              <a:rPr lang="fr-FR" sz="2400" dirty="0" err="1">
                <a:solidFill>
                  <a:srgbClr val="95B258"/>
                </a:solidFill>
                <a:effectLst/>
                <a:cs typeface="Segoe UI" panose="020B0502040204020203" pitchFamily="34" charset="0"/>
              </a:rPr>
              <a:t>aop</a:t>
            </a:r>
            <a:endParaRPr lang="fr-FR" sz="2400" dirty="0">
              <a:solidFill>
                <a:srgbClr val="95B258"/>
              </a:solidFill>
              <a:effectLst/>
              <a:cs typeface="Segoe UI" panose="020B0502040204020203" pitchFamily="34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rgbClr val="011F39"/>
                </a:solidFill>
              </a:rPr>
              <a:t>Une classe avec l’annotation @Aspect et @Component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rgbClr val="011F39"/>
                </a:solidFill>
              </a:rPr>
              <a:t>Un </a:t>
            </a:r>
            <a:r>
              <a:rPr lang="fr-FR" sz="2400" dirty="0">
                <a:solidFill>
                  <a:srgbClr val="95B258"/>
                </a:solidFill>
              </a:rPr>
              <a:t>aspect</a:t>
            </a:r>
            <a:r>
              <a:rPr lang="fr-FR" sz="2400" dirty="0">
                <a:solidFill>
                  <a:srgbClr val="011F39"/>
                </a:solidFill>
              </a:rPr>
              <a:t> = une </a:t>
            </a:r>
            <a:r>
              <a:rPr lang="fr-FR" sz="2400" dirty="0">
                <a:solidFill>
                  <a:srgbClr val="95B258"/>
                </a:solidFill>
              </a:rPr>
              <a:t>méthode d’un </a:t>
            </a:r>
            <a:r>
              <a:rPr lang="fr-FR" sz="2400" dirty="0" err="1">
                <a:solidFill>
                  <a:srgbClr val="95B258"/>
                </a:solidFill>
              </a:rPr>
              <a:t>bean</a:t>
            </a:r>
            <a:r>
              <a:rPr lang="fr-FR" sz="2400" dirty="0">
                <a:solidFill>
                  <a:srgbClr val="95B258"/>
                </a:solidFill>
              </a:rPr>
              <a:t> </a:t>
            </a:r>
            <a:r>
              <a:rPr lang="fr-FR" sz="2400" dirty="0">
                <a:solidFill>
                  <a:srgbClr val="011F39"/>
                </a:solidFill>
              </a:rPr>
              <a:t>de Spring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rgbClr val="011F39"/>
                </a:solidFill>
              </a:rPr>
              <a:t>Un </a:t>
            </a:r>
            <a:r>
              <a:rPr lang="fr-FR" sz="2400" dirty="0" err="1">
                <a:solidFill>
                  <a:srgbClr val="011F39"/>
                </a:solidFill>
              </a:rPr>
              <a:t>advice</a:t>
            </a:r>
            <a:r>
              <a:rPr lang="fr-FR" sz="2400" dirty="0">
                <a:solidFill>
                  <a:srgbClr val="011F39"/>
                </a:solidFill>
              </a:rPr>
              <a:t> = un moment associé à un « </a:t>
            </a:r>
            <a:r>
              <a:rPr lang="fr-FR" sz="2400" dirty="0" err="1">
                <a:solidFill>
                  <a:srgbClr val="011F39"/>
                </a:solidFill>
              </a:rPr>
              <a:t>join</a:t>
            </a:r>
            <a:r>
              <a:rPr lang="fr-FR" sz="2400" dirty="0">
                <a:solidFill>
                  <a:srgbClr val="011F39"/>
                </a:solidFill>
              </a:rPr>
              <a:t> point »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11F39"/>
                </a:solidFill>
              </a:rPr>
              <a:t>3 types d’</a:t>
            </a:r>
            <a:r>
              <a:rPr lang="fr-FR" dirty="0" err="1">
                <a:solidFill>
                  <a:srgbClr val="011F39"/>
                </a:solidFill>
              </a:rPr>
              <a:t>advice</a:t>
            </a:r>
            <a:r>
              <a:rPr lang="fr-FR" dirty="0">
                <a:solidFill>
                  <a:srgbClr val="011F39"/>
                </a:solidFill>
              </a:rPr>
              <a:t> possible : </a:t>
            </a:r>
          </a:p>
          <a:p>
            <a:pPr marL="1257300" lvl="2" indent="-342900">
              <a:lnSpc>
                <a:spcPct val="120000"/>
              </a:lnSpc>
              <a:buClr>
                <a:srgbClr val="011F39"/>
              </a:buClr>
              <a:buFont typeface="Arial" panose="020B0604020202020204" pitchFamily="34" charset="0"/>
              <a:buChar char="•"/>
            </a:pPr>
            <a:r>
              <a:rPr lang="fr-FR" sz="1600" dirty="0" err="1">
                <a:solidFill>
                  <a:srgbClr val="95B25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around</a:t>
            </a:r>
            <a:r>
              <a:rPr lang="fr-FR" sz="1600" dirty="0">
                <a:solidFill>
                  <a:srgbClr val="95B25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fr-FR" sz="1600" dirty="0">
                <a:solidFill>
                  <a:srgbClr val="011F3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– annotation : </a:t>
            </a:r>
            <a:r>
              <a:rPr lang="fr-FR" sz="1600" dirty="0">
                <a:solidFill>
                  <a:srgbClr val="95B25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@Around</a:t>
            </a:r>
          </a:p>
          <a:p>
            <a:pPr marL="1257300" lvl="2" indent="-342900">
              <a:lnSpc>
                <a:spcPct val="120000"/>
              </a:lnSpc>
              <a:buClr>
                <a:srgbClr val="011F39"/>
              </a:buClr>
              <a:buFont typeface="Arial" panose="020B0604020202020204" pitchFamily="34" charset="0"/>
              <a:buChar char="•"/>
            </a:pPr>
            <a:r>
              <a:rPr lang="fr-FR" sz="1600" dirty="0" err="1">
                <a:solidFill>
                  <a:srgbClr val="95B25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before</a:t>
            </a:r>
            <a:r>
              <a:rPr lang="fr-FR" sz="1600" dirty="0">
                <a:solidFill>
                  <a:srgbClr val="95B25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fr-FR" sz="1600" dirty="0">
                <a:solidFill>
                  <a:srgbClr val="011F3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– annotation : </a:t>
            </a:r>
            <a:r>
              <a:rPr lang="fr-FR" sz="1800" dirty="0">
                <a:solidFill>
                  <a:srgbClr val="95B258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@Before</a:t>
            </a:r>
            <a:endParaRPr lang="fr-FR" sz="1600" dirty="0">
              <a:solidFill>
                <a:srgbClr val="95B258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1257300" lvl="2" indent="-342900">
              <a:lnSpc>
                <a:spcPct val="120000"/>
              </a:lnSpc>
              <a:buClr>
                <a:srgbClr val="011F39"/>
              </a:buClr>
              <a:buFont typeface="Arial" panose="020B0604020202020204" pitchFamily="34" charset="0"/>
              <a:buChar char="•"/>
            </a:pPr>
            <a:r>
              <a:rPr lang="fr-FR" sz="1600" dirty="0" err="1">
                <a:solidFill>
                  <a:srgbClr val="95B25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after</a:t>
            </a:r>
            <a:r>
              <a:rPr lang="fr-FR" sz="1600" dirty="0">
                <a:solidFill>
                  <a:srgbClr val="95B25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fr-FR" sz="1600" dirty="0">
                <a:solidFill>
                  <a:srgbClr val="011F3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</a:t>
            </a:r>
            <a:r>
              <a:rPr lang="fr-FR" sz="1600" dirty="0">
                <a:solidFill>
                  <a:srgbClr val="95B25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@After</a:t>
            </a:r>
            <a:r>
              <a:rPr lang="fr-FR" sz="1600" dirty="0">
                <a:solidFill>
                  <a:srgbClr val="011F3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) – 2 sous types : </a:t>
            </a:r>
            <a:r>
              <a:rPr lang="fr-FR" sz="1600" dirty="0" err="1">
                <a:solidFill>
                  <a:srgbClr val="011F3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returning</a:t>
            </a:r>
            <a:r>
              <a:rPr lang="fr-FR" sz="1600" dirty="0">
                <a:solidFill>
                  <a:srgbClr val="011F3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(</a:t>
            </a:r>
            <a:r>
              <a:rPr lang="fr-FR" sz="1600" dirty="0">
                <a:solidFill>
                  <a:srgbClr val="95B25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@AfterReturning</a:t>
            </a:r>
            <a:r>
              <a:rPr lang="fr-FR" sz="1600" dirty="0">
                <a:solidFill>
                  <a:srgbClr val="011F3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) et </a:t>
            </a:r>
            <a:r>
              <a:rPr lang="fr-FR" sz="1600" dirty="0" err="1">
                <a:solidFill>
                  <a:srgbClr val="011F3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throwing</a:t>
            </a:r>
            <a:r>
              <a:rPr lang="fr-FR" sz="1600" dirty="0">
                <a:solidFill>
                  <a:srgbClr val="011F3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(</a:t>
            </a:r>
            <a:r>
              <a:rPr lang="fr-FR" sz="1600" dirty="0">
                <a:solidFill>
                  <a:srgbClr val="95B25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@AfterThrowing</a:t>
            </a:r>
            <a:r>
              <a:rPr lang="fr-FR" sz="1600" dirty="0">
                <a:solidFill>
                  <a:srgbClr val="011F3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) </a:t>
            </a:r>
          </a:p>
        </p:txBody>
      </p:sp>
      <p:sp>
        <p:nvSpPr>
          <p:cNvPr id="5" name="Espace réservé du texte 19">
            <a:extLst>
              <a:ext uri="{FF2B5EF4-FFF2-40B4-BE49-F238E27FC236}">
                <a16:creationId xmlns:a16="http://schemas.microsoft.com/office/drawing/2014/main" id="{EF71FCD1-EB37-485B-827A-23A3785D6F72}"/>
              </a:ext>
            </a:extLst>
          </p:cNvPr>
          <p:cNvSpPr txBox="1">
            <a:spLocks/>
          </p:cNvSpPr>
          <p:nvPr/>
        </p:nvSpPr>
        <p:spPr>
          <a:xfrm>
            <a:off x="354186" y="1240233"/>
            <a:ext cx="2852415" cy="4421658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solidFill>
                  <a:srgbClr val="3B518E"/>
                </a:solidFill>
              </a:rPr>
              <a:t>Spring AOP</a:t>
            </a: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48EE39BE-9E8A-4EFB-AA76-646D28DDBF24}"/>
              </a:ext>
            </a:extLst>
          </p:cNvPr>
          <p:cNvSpPr txBox="1">
            <a:spLocks/>
          </p:cNvSpPr>
          <p:nvPr/>
        </p:nvSpPr>
        <p:spPr>
          <a:xfrm>
            <a:off x="3825174" y="428630"/>
            <a:ext cx="8012641" cy="542920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kern="1200">
                <a:solidFill>
                  <a:srgbClr val="222933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fr-FR" dirty="0">
                <a:solidFill>
                  <a:srgbClr val="141E26"/>
                </a:solidFill>
              </a:rPr>
              <a:t>Java </a:t>
            </a:r>
            <a:r>
              <a:rPr lang="fr-FR" dirty="0" err="1">
                <a:solidFill>
                  <a:srgbClr val="141E26"/>
                </a:solidFill>
              </a:rPr>
              <a:t>Frameworks</a:t>
            </a:r>
            <a:endParaRPr lang="fr-FR" dirty="0">
              <a:solidFill>
                <a:srgbClr val="141E26"/>
              </a:solidFill>
            </a:endParaRPr>
          </a:p>
          <a:p>
            <a:r>
              <a:rPr lang="fr-FR" b="1" cap="all" dirty="0">
                <a:solidFill>
                  <a:srgbClr val="3B518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AOP</a:t>
            </a:r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6D568089-B2B3-4769-9325-554149C6E5C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4184" y="6124781"/>
            <a:ext cx="528777" cy="528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998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re 1">
            <a:extLst>
              <a:ext uri="{FF2B5EF4-FFF2-40B4-BE49-F238E27FC236}">
                <a16:creationId xmlns:a16="http://schemas.microsoft.com/office/drawing/2014/main" id="{7039B82E-248A-E9BB-B359-FE75DAA2329F}"/>
              </a:ext>
            </a:extLst>
          </p:cNvPr>
          <p:cNvSpPr txBox="1">
            <a:spLocks/>
          </p:cNvSpPr>
          <p:nvPr/>
        </p:nvSpPr>
        <p:spPr>
          <a:xfrm>
            <a:off x="3506875" y="1316959"/>
            <a:ext cx="8330938" cy="316387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fr-FR" sz="2400" dirty="0">
                <a:solidFill>
                  <a:srgbClr val="011F39"/>
                </a:solidFill>
              </a:rPr>
              <a:t>Spring AOP et </a:t>
            </a:r>
            <a:r>
              <a:rPr lang="fr-FR" sz="2400" dirty="0" err="1">
                <a:solidFill>
                  <a:srgbClr val="011F39"/>
                </a:solidFill>
              </a:rPr>
              <a:t>AspectJ</a:t>
            </a:r>
            <a:r>
              <a:rPr lang="fr-FR" sz="2400" dirty="0">
                <a:solidFill>
                  <a:srgbClr val="011F39"/>
                </a:solidFill>
              </a:rPr>
              <a:t> fournissent des paramètres pour accéder au contexte :</a:t>
            </a:r>
          </a:p>
          <a:p>
            <a:pPr marL="342900" indent="-342900">
              <a:lnSpc>
                <a:spcPct val="120000"/>
              </a:lnSpc>
              <a:buClr>
                <a:srgbClr val="011F39"/>
              </a:buClr>
              <a:buFont typeface="Arial" panose="020B0604020202020204" pitchFamily="34" charset="0"/>
              <a:buChar char="•"/>
            </a:pPr>
            <a:r>
              <a:rPr lang="fr-FR" sz="2400" dirty="0" err="1">
                <a:solidFill>
                  <a:srgbClr val="95B25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ProceedingJoinPoint</a:t>
            </a:r>
            <a:r>
              <a:rPr lang="fr-FR" sz="2400" dirty="0">
                <a:solidFill>
                  <a:srgbClr val="011F3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pour un « </a:t>
            </a:r>
            <a:r>
              <a:rPr lang="fr-FR" sz="2400" dirty="0" err="1">
                <a:solidFill>
                  <a:srgbClr val="011F3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advice</a:t>
            </a:r>
            <a:r>
              <a:rPr lang="fr-FR" sz="2400" dirty="0">
                <a:solidFill>
                  <a:srgbClr val="011F3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fr-FR" sz="2400" dirty="0" err="1">
                <a:solidFill>
                  <a:srgbClr val="011F3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around</a:t>
            </a:r>
            <a:r>
              <a:rPr lang="fr-FR" sz="2400" dirty="0">
                <a:solidFill>
                  <a:srgbClr val="011F3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 » permet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11F3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D’exécuter la méthode d’origine en appelant </a:t>
            </a:r>
            <a:r>
              <a:rPr lang="fr-FR" dirty="0" err="1">
                <a:solidFill>
                  <a:srgbClr val="011F3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proceed</a:t>
            </a:r>
            <a:r>
              <a:rPr lang="fr-FR" dirty="0">
                <a:solidFill>
                  <a:srgbClr val="011F3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()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11F3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 capturer les données de la méthode appelées</a:t>
            </a:r>
          </a:p>
          <a:p>
            <a:pPr marL="342900" indent="-342900">
              <a:lnSpc>
                <a:spcPct val="120000"/>
              </a:lnSpc>
              <a:buClr>
                <a:srgbClr val="011F39"/>
              </a:buClr>
              <a:buFont typeface="Arial" panose="020B0604020202020204" pitchFamily="34" charset="0"/>
              <a:buChar char="•"/>
            </a:pPr>
            <a:r>
              <a:rPr lang="fr-FR" sz="2400" dirty="0" err="1">
                <a:solidFill>
                  <a:srgbClr val="95B25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JoinPoint</a:t>
            </a:r>
            <a:r>
              <a:rPr lang="fr-FR" sz="2400" dirty="0">
                <a:solidFill>
                  <a:srgbClr val="95B25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fr-FR" sz="2400" dirty="0">
                <a:solidFill>
                  <a:srgbClr val="011F3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permet d’accéder à la réflexion de Java en </a:t>
            </a:r>
            <a:r>
              <a:rPr lang="fr-FR" sz="2400" dirty="0" err="1">
                <a:solidFill>
                  <a:srgbClr val="011F3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static</a:t>
            </a:r>
            <a:endParaRPr lang="fr-FR" sz="2400" dirty="0">
              <a:solidFill>
                <a:srgbClr val="011F39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800100" lvl="1" indent="-342900">
              <a:lnSpc>
                <a:spcPct val="120000"/>
              </a:lnSpc>
              <a:buClr>
                <a:srgbClr val="011F39"/>
              </a:buClr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11F3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Utiliser pour tous les autres « </a:t>
            </a:r>
            <a:r>
              <a:rPr lang="fr-FR" dirty="0" err="1">
                <a:solidFill>
                  <a:srgbClr val="011F3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advice</a:t>
            </a:r>
            <a:r>
              <a:rPr lang="fr-FR" dirty="0">
                <a:solidFill>
                  <a:srgbClr val="011F3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 »</a:t>
            </a:r>
          </a:p>
          <a:p>
            <a:pPr marL="800100" lvl="1" indent="-342900">
              <a:lnSpc>
                <a:spcPct val="120000"/>
              </a:lnSpc>
              <a:buClr>
                <a:srgbClr val="011F39"/>
              </a:buClr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11F3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Permet de remonter des données similaires à </a:t>
            </a:r>
            <a:r>
              <a:rPr lang="fr-FR" dirty="0" err="1">
                <a:solidFill>
                  <a:srgbClr val="011F3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ProceedingJoinPoint</a:t>
            </a:r>
            <a:endParaRPr lang="fr-FR" dirty="0">
              <a:solidFill>
                <a:srgbClr val="011F39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Espace réservé du texte 19">
            <a:extLst>
              <a:ext uri="{FF2B5EF4-FFF2-40B4-BE49-F238E27FC236}">
                <a16:creationId xmlns:a16="http://schemas.microsoft.com/office/drawing/2014/main" id="{EF71FCD1-EB37-485B-827A-23A3785D6F72}"/>
              </a:ext>
            </a:extLst>
          </p:cNvPr>
          <p:cNvSpPr txBox="1">
            <a:spLocks/>
          </p:cNvSpPr>
          <p:nvPr/>
        </p:nvSpPr>
        <p:spPr>
          <a:xfrm>
            <a:off x="354186" y="1240233"/>
            <a:ext cx="2852415" cy="4421658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solidFill>
                  <a:srgbClr val="3B518E"/>
                </a:solidFill>
              </a:rPr>
              <a:t>Spring AOP</a:t>
            </a: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48EE39BE-9E8A-4EFB-AA76-646D28DDBF24}"/>
              </a:ext>
            </a:extLst>
          </p:cNvPr>
          <p:cNvSpPr txBox="1">
            <a:spLocks/>
          </p:cNvSpPr>
          <p:nvPr/>
        </p:nvSpPr>
        <p:spPr>
          <a:xfrm>
            <a:off x="3825174" y="428630"/>
            <a:ext cx="8012641" cy="542920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kern="1200">
                <a:solidFill>
                  <a:srgbClr val="222933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fr-FR" dirty="0">
                <a:solidFill>
                  <a:srgbClr val="141E26"/>
                </a:solidFill>
              </a:rPr>
              <a:t>Java </a:t>
            </a:r>
            <a:r>
              <a:rPr lang="fr-FR" dirty="0" err="1">
                <a:solidFill>
                  <a:srgbClr val="141E26"/>
                </a:solidFill>
              </a:rPr>
              <a:t>Frameworks</a:t>
            </a:r>
            <a:endParaRPr lang="fr-FR" dirty="0">
              <a:solidFill>
                <a:srgbClr val="141E26"/>
              </a:solidFill>
            </a:endParaRPr>
          </a:p>
          <a:p>
            <a:r>
              <a:rPr lang="fr-FR" b="1" cap="all" dirty="0">
                <a:solidFill>
                  <a:srgbClr val="3B518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AOP</a:t>
            </a:r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6D568089-B2B3-4769-9325-554149C6E5C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4184" y="6124781"/>
            <a:ext cx="528777" cy="528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923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re 1">
            <a:extLst>
              <a:ext uri="{FF2B5EF4-FFF2-40B4-BE49-F238E27FC236}">
                <a16:creationId xmlns:a16="http://schemas.microsoft.com/office/drawing/2014/main" id="{7039B82E-248A-E9BB-B359-FE75DAA2329F}"/>
              </a:ext>
            </a:extLst>
          </p:cNvPr>
          <p:cNvSpPr txBox="1">
            <a:spLocks/>
          </p:cNvSpPr>
          <p:nvPr/>
        </p:nvSpPr>
        <p:spPr>
          <a:xfrm>
            <a:off x="3506875" y="1316959"/>
            <a:ext cx="8330938" cy="416107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fr-FR" sz="2400" dirty="0">
                <a:solidFill>
                  <a:srgbClr val="95B258"/>
                </a:solidFill>
              </a:rPr>
              <a:t>Langage de définition</a:t>
            </a:r>
            <a:r>
              <a:rPr lang="fr-FR" sz="2400" dirty="0">
                <a:solidFill>
                  <a:srgbClr val="011F39"/>
                </a:solidFill>
              </a:rPr>
              <a:t> des </a:t>
            </a:r>
            <a:r>
              <a:rPr lang="fr-FR" sz="2400" dirty="0" err="1">
                <a:solidFill>
                  <a:srgbClr val="95B258"/>
                </a:solidFill>
              </a:rPr>
              <a:t>pointcuts</a:t>
            </a:r>
            <a:r>
              <a:rPr lang="fr-FR" sz="2400" dirty="0">
                <a:solidFill>
                  <a:srgbClr val="011F39"/>
                </a:solidFill>
              </a:rPr>
              <a:t>:</a:t>
            </a:r>
          </a:p>
          <a:p>
            <a:pPr marL="342900" indent="-342900">
              <a:lnSpc>
                <a:spcPct val="120000"/>
              </a:lnSpc>
              <a:buClr>
                <a:srgbClr val="011F39"/>
              </a:buClr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rgbClr val="011F3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Pour greffer du code aux endroits stratégiques il faut pouvoir </a:t>
            </a:r>
            <a:r>
              <a:rPr lang="fr-FR" sz="2400" dirty="0">
                <a:solidFill>
                  <a:srgbClr val="011F39"/>
                </a:solidFill>
                <a:cs typeface="Segoe UI" panose="020B0502040204020203" pitchFamily="34" charset="0"/>
              </a:rPr>
              <a:t>les </a:t>
            </a:r>
            <a:r>
              <a:rPr lang="fr-FR" sz="2400" dirty="0">
                <a:solidFill>
                  <a:srgbClr val="011F3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définir</a:t>
            </a:r>
            <a:endParaRPr lang="fr-FR" sz="2400" dirty="0">
              <a:solidFill>
                <a:srgbClr val="011F39"/>
              </a:solidFill>
              <a:cs typeface="Segoe UI" panose="020B0502040204020203" pitchFamily="34" charset="0"/>
            </a:endParaRPr>
          </a:p>
          <a:p>
            <a:pPr marL="342900" indent="-342900">
              <a:lnSpc>
                <a:spcPct val="120000"/>
              </a:lnSpc>
              <a:buClr>
                <a:srgbClr val="011F39"/>
              </a:buClr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rgbClr val="011F3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Spring utilise le langage de définition de </a:t>
            </a:r>
            <a:r>
              <a:rPr lang="fr-FR" sz="2400" dirty="0" err="1">
                <a:solidFill>
                  <a:srgbClr val="011F3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pointcuts</a:t>
            </a:r>
            <a:r>
              <a:rPr lang="fr-FR" sz="2400" dirty="0">
                <a:solidFill>
                  <a:srgbClr val="011F3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créés par </a:t>
            </a:r>
            <a:r>
              <a:rPr lang="fr-FR" sz="2400" dirty="0" err="1">
                <a:solidFill>
                  <a:srgbClr val="95B25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AspectJ</a:t>
            </a:r>
            <a:r>
              <a:rPr lang="fr-FR" sz="2400" dirty="0" err="1">
                <a:solidFill>
                  <a:srgbClr val="011F3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Mais</a:t>
            </a:r>
            <a:r>
              <a:rPr lang="fr-FR" sz="2400" dirty="0">
                <a:solidFill>
                  <a:srgbClr val="011F3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cela reste un langage particulier…</a:t>
            </a:r>
          </a:p>
          <a:p>
            <a:pPr marL="342900" indent="-342900">
              <a:lnSpc>
                <a:spcPct val="120000"/>
              </a:lnSpc>
              <a:buClr>
                <a:srgbClr val="011F39"/>
              </a:buClr>
              <a:buFont typeface="Arial" panose="020B0604020202020204" pitchFamily="34" charset="0"/>
              <a:buChar char="•"/>
            </a:pPr>
            <a:endParaRPr lang="fr-FR" sz="2400" dirty="0">
              <a:solidFill>
                <a:srgbClr val="011F39"/>
              </a:solidFill>
              <a:cs typeface="Segoe UI" panose="020B0502040204020203" pitchFamily="34" charset="0"/>
            </a:endParaRPr>
          </a:p>
          <a:p>
            <a:pPr marL="342900" indent="-342900">
              <a:lnSpc>
                <a:spcPct val="120000"/>
              </a:lnSpc>
              <a:buClr>
                <a:srgbClr val="011F39"/>
              </a:buClr>
              <a:buFont typeface="Arial" panose="020B0604020202020204" pitchFamily="34" charset="0"/>
              <a:buChar char="•"/>
            </a:pPr>
            <a:r>
              <a:rPr lang="fr-FR" sz="2400" dirty="0" err="1">
                <a:solidFill>
                  <a:srgbClr val="011F3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AspectJ</a:t>
            </a:r>
            <a:r>
              <a:rPr lang="fr-FR" sz="2400" dirty="0">
                <a:solidFill>
                  <a:srgbClr val="011F3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est un projet Eclipse</a:t>
            </a:r>
          </a:p>
          <a:p>
            <a:pPr lvl="1">
              <a:lnSpc>
                <a:spcPct val="120000"/>
              </a:lnSpc>
              <a:buClr>
                <a:srgbClr val="011F39"/>
              </a:buClr>
            </a:pPr>
            <a:r>
              <a:rPr lang="fr-FR" dirty="0">
                <a:solidFill>
                  <a:srgbClr val="011F3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http://www.eclipse.org/aspectj/doc/released/progguide/language-joinPoints.html</a:t>
            </a:r>
          </a:p>
          <a:p>
            <a:pPr lvl="1">
              <a:lnSpc>
                <a:spcPct val="120000"/>
              </a:lnSpc>
              <a:buClr>
                <a:srgbClr val="011F39"/>
              </a:buClr>
            </a:pPr>
            <a:r>
              <a:rPr lang="fr-FR" dirty="0">
                <a:solidFill>
                  <a:srgbClr val="011F3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	</a:t>
            </a:r>
          </a:p>
        </p:txBody>
      </p:sp>
      <p:sp>
        <p:nvSpPr>
          <p:cNvPr id="5" name="Espace réservé du texte 19">
            <a:extLst>
              <a:ext uri="{FF2B5EF4-FFF2-40B4-BE49-F238E27FC236}">
                <a16:creationId xmlns:a16="http://schemas.microsoft.com/office/drawing/2014/main" id="{EF71FCD1-EB37-485B-827A-23A3785D6F72}"/>
              </a:ext>
            </a:extLst>
          </p:cNvPr>
          <p:cNvSpPr txBox="1">
            <a:spLocks/>
          </p:cNvSpPr>
          <p:nvPr/>
        </p:nvSpPr>
        <p:spPr>
          <a:xfrm>
            <a:off x="354186" y="1240233"/>
            <a:ext cx="2852415" cy="4421658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solidFill>
                  <a:srgbClr val="3B518E"/>
                </a:solidFill>
              </a:rPr>
              <a:t>Spring AOP</a:t>
            </a: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48EE39BE-9E8A-4EFB-AA76-646D28DDBF24}"/>
              </a:ext>
            </a:extLst>
          </p:cNvPr>
          <p:cNvSpPr txBox="1">
            <a:spLocks/>
          </p:cNvSpPr>
          <p:nvPr/>
        </p:nvSpPr>
        <p:spPr>
          <a:xfrm>
            <a:off x="3825174" y="428630"/>
            <a:ext cx="8012641" cy="542920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kern="1200">
                <a:solidFill>
                  <a:srgbClr val="222933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fr-FR" dirty="0">
                <a:solidFill>
                  <a:srgbClr val="141E26"/>
                </a:solidFill>
              </a:rPr>
              <a:t>Java </a:t>
            </a:r>
            <a:r>
              <a:rPr lang="fr-FR" dirty="0" err="1">
                <a:solidFill>
                  <a:srgbClr val="141E26"/>
                </a:solidFill>
              </a:rPr>
              <a:t>Frameworks</a:t>
            </a:r>
            <a:endParaRPr lang="fr-FR" dirty="0">
              <a:solidFill>
                <a:srgbClr val="141E26"/>
              </a:solidFill>
            </a:endParaRPr>
          </a:p>
          <a:p>
            <a:r>
              <a:rPr lang="fr-FR" b="1" cap="all" dirty="0">
                <a:solidFill>
                  <a:srgbClr val="3B518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AOP</a:t>
            </a:r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6D568089-B2B3-4769-9325-554149C6E5C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4184" y="6124781"/>
            <a:ext cx="528777" cy="528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61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re 1">
            <a:extLst>
              <a:ext uri="{FF2B5EF4-FFF2-40B4-BE49-F238E27FC236}">
                <a16:creationId xmlns:a16="http://schemas.microsoft.com/office/drawing/2014/main" id="{7039B82E-248A-E9BB-B359-FE75DAA2329F}"/>
              </a:ext>
            </a:extLst>
          </p:cNvPr>
          <p:cNvSpPr txBox="1">
            <a:spLocks/>
          </p:cNvSpPr>
          <p:nvPr/>
        </p:nvSpPr>
        <p:spPr>
          <a:xfrm>
            <a:off x="3506875" y="1316959"/>
            <a:ext cx="8330938" cy="431746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fr-FR" sz="2400" dirty="0">
                <a:solidFill>
                  <a:srgbClr val="011F3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Spring AOP gère uniquement des </a:t>
            </a:r>
            <a:r>
              <a:rPr lang="fr-FR" sz="2400" dirty="0" err="1">
                <a:solidFill>
                  <a:srgbClr val="011F3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pointcuts</a:t>
            </a:r>
            <a:r>
              <a:rPr lang="fr-FR" sz="2400" dirty="0">
                <a:solidFill>
                  <a:srgbClr val="011F3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de type « </a:t>
            </a:r>
            <a:r>
              <a:rPr lang="fr-FR" sz="2400" dirty="0">
                <a:solidFill>
                  <a:srgbClr val="95B25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exécution de méthode publique</a:t>
            </a:r>
            <a:r>
              <a:rPr lang="fr-FR" sz="2400" dirty="0">
                <a:solidFill>
                  <a:srgbClr val="011F3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 »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rgbClr val="011F39"/>
                </a:solidFill>
                <a:cs typeface="Segoe UI" panose="020B0502040204020203" pitchFamily="34" charset="0"/>
              </a:rPr>
              <a:t>La structure des expressions est :</a:t>
            </a:r>
          </a:p>
          <a:p>
            <a:pPr>
              <a:lnSpc>
                <a:spcPct val="120000"/>
              </a:lnSpc>
            </a:pPr>
            <a:r>
              <a:rPr lang="fr-FR" sz="2000" dirty="0" err="1">
                <a:solidFill>
                  <a:srgbClr val="011F39"/>
                </a:solidFill>
                <a:cs typeface="Segoe UI" panose="020B0502040204020203" pitchFamily="34" charset="0"/>
              </a:rPr>
              <a:t>execution</a:t>
            </a:r>
            <a:r>
              <a:rPr lang="fr-FR" sz="2000" dirty="0">
                <a:solidFill>
                  <a:srgbClr val="011F39"/>
                </a:solidFill>
                <a:cs typeface="Segoe UI" panose="020B0502040204020203" pitchFamily="34" charset="0"/>
              </a:rPr>
              <a:t>(public </a:t>
            </a:r>
            <a:r>
              <a:rPr lang="fr-FR" sz="2000" dirty="0" err="1">
                <a:solidFill>
                  <a:srgbClr val="011F39"/>
                </a:solidFill>
                <a:cs typeface="Segoe UI" panose="020B0502040204020203" pitchFamily="34" charset="0"/>
              </a:rPr>
              <a:t>type_retour</a:t>
            </a:r>
            <a:r>
              <a:rPr lang="fr-FR" sz="2000" dirty="0">
                <a:solidFill>
                  <a:srgbClr val="011F39"/>
                </a:solidFill>
                <a:cs typeface="Segoe UI" panose="020B0502040204020203" pitchFamily="34" charset="0"/>
              </a:rPr>
              <a:t> </a:t>
            </a:r>
            <a:r>
              <a:rPr lang="fr-FR" sz="2000" dirty="0" err="1">
                <a:solidFill>
                  <a:srgbClr val="011F39"/>
                </a:solidFill>
                <a:cs typeface="Segoe UI" panose="020B0502040204020203" pitchFamily="34" charset="0"/>
              </a:rPr>
              <a:t>package.nom_methode</a:t>
            </a:r>
            <a:r>
              <a:rPr lang="fr-FR" sz="2000" dirty="0">
                <a:solidFill>
                  <a:srgbClr val="011F39"/>
                </a:solidFill>
                <a:cs typeface="Segoe UI" panose="020B0502040204020203" pitchFamily="34" charset="0"/>
              </a:rPr>
              <a:t>(</a:t>
            </a:r>
            <a:r>
              <a:rPr lang="fr-FR" sz="2000" dirty="0" err="1">
                <a:solidFill>
                  <a:srgbClr val="011F39"/>
                </a:solidFill>
                <a:cs typeface="Segoe UI" panose="020B0502040204020203" pitchFamily="34" charset="0"/>
              </a:rPr>
              <a:t>type_paramètre</a:t>
            </a:r>
            <a:r>
              <a:rPr lang="fr-FR" sz="2000" dirty="0">
                <a:solidFill>
                  <a:srgbClr val="011F39"/>
                </a:solidFill>
                <a:cs typeface="Segoe UI" panose="020B0502040204020203" pitchFamily="34" charset="0"/>
              </a:rPr>
              <a:t>)</a:t>
            </a:r>
            <a:endParaRPr lang="fr-FR" sz="2000" dirty="0">
              <a:solidFill>
                <a:srgbClr val="011F39"/>
              </a:solidFill>
            </a:endParaRPr>
          </a:p>
          <a:p>
            <a:pPr marL="342900" indent="-342900">
              <a:lnSpc>
                <a:spcPct val="120000"/>
              </a:lnSpc>
              <a:buClr>
                <a:srgbClr val="011F39"/>
              </a:buClr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rgbClr val="95B258"/>
                </a:solidFill>
              </a:rPr>
              <a:t>*</a:t>
            </a:r>
            <a:r>
              <a:rPr lang="fr-FR" sz="2400" dirty="0">
                <a:solidFill>
                  <a:srgbClr val="011F39"/>
                </a:solidFill>
              </a:rPr>
              <a:t> peut représenter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11F39"/>
                </a:solidFill>
              </a:rPr>
              <a:t>Un type de retour quelconque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11F39"/>
                </a:solidFill>
              </a:rPr>
              <a:t>Un nom quelconque de méthode ou classe. 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11F39"/>
                </a:solidFill>
              </a:rPr>
              <a:t>Une fin de nom de méthode quelconque</a:t>
            </a:r>
          </a:p>
          <a:p>
            <a:pPr marL="342900" indent="-342900">
              <a:lnSpc>
                <a:spcPct val="120000"/>
              </a:lnSpc>
              <a:buClr>
                <a:srgbClr val="011F39"/>
              </a:buClr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rgbClr val="95B258"/>
                </a:solidFill>
              </a:rPr>
              <a:t>..</a:t>
            </a:r>
            <a:r>
              <a:rPr lang="fr-FR" sz="2400" dirty="0">
                <a:solidFill>
                  <a:srgbClr val="011F39"/>
                </a:solidFill>
              </a:rPr>
              <a:t> peut représenter </a:t>
            </a:r>
          </a:p>
          <a:p>
            <a:pPr marL="800100" lvl="1" indent="-342900">
              <a:lnSpc>
                <a:spcPct val="120000"/>
              </a:lnSpc>
              <a:buClr>
                <a:srgbClr val="011F39"/>
              </a:buClr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11F39"/>
                </a:solidFill>
              </a:rPr>
              <a:t>Un type de paramètre quelconque</a:t>
            </a:r>
          </a:p>
          <a:p>
            <a:pPr marL="800100" lvl="1" indent="-342900">
              <a:lnSpc>
                <a:spcPct val="120000"/>
              </a:lnSpc>
              <a:buClr>
                <a:srgbClr val="011F39"/>
              </a:buClr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11F39"/>
                </a:solidFill>
              </a:rPr>
              <a:t>Une descente dans un package</a:t>
            </a:r>
          </a:p>
        </p:txBody>
      </p:sp>
      <p:sp>
        <p:nvSpPr>
          <p:cNvPr id="5" name="Espace réservé du texte 19">
            <a:extLst>
              <a:ext uri="{FF2B5EF4-FFF2-40B4-BE49-F238E27FC236}">
                <a16:creationId xmlns:a16="http://schemas.microsoft.com/office/drawing/2014/main" id="{EF71FCD1-EB37-485B-827A-23A3785D6F72}"/>
              </a:ext>
            </a:extLst>
          </p:cNvPr>
          <p:cNvSpPr txBox="1">
            <a:spLocks/>
          </p:cNvSpPr>
          <p:nvPr/>
        </p:nvSpPr>
        <p:spPr>
          <a:xfrm>
            <a:off x="354186" y="1240233"/>
            <a:ext cx="2852415" cy="4421658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solidFill>
                  <a:srgbClr val="3B518E"/>
                </a:solidFill>
              </a:rPr>
              <a:t>Spring AOP</a:t>
            </a: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48EE39BE-9E8A-4EFB-AA76-646D28DDBF24}"/>
              </a:ext>
            </a:extLst>
          </p:cNvPr>
          <p:cNvSpPr txBox="1">
            <a:spLocks/>
          </p:cNvSpPr>
          <p:nvPr/>
        </p:nvSpPr>
        <p:spPr>
          <a:xfrm>
            <a:off x="3825174" y="428630"/>
            <a:ext cx="8012641" cy="542920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kern="1200">
                <a:solidFill>
                  <a:srgbClr val="222933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fr-FR" dirty="0">
                <a:solidFill>
                  <a:srgbClr val="141E26"/>
                </a:solidFill>
              </a:rPr>
              <a:t>Java </a:t>
            </a:r>
            <a:r>
              <a:rPr lang="fr-FR" dirty="0" err="1">
                <a:solidFill>
                  <a:srgbClr val="141E26"/>
                </a:solidFill>
              </a:rPr>
              <a:t>Frameworks</a:t>
            </a:r>
            <a:endParaRPr lang="fr-FR" dirty="0">
              <a:solidFill>
                <a:srgbClr val="141E26"/>
              </a:solidFill>
            </a:endParaRPr>
          </a:p>
          <a:p>
            <a:r>
              <a:rPr lang="fr-FR" b="1" cap="all" dirty="0">
                <a:solidFill>
                  <a:srgbClr val="3B518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AOP</a:t>
            </a:r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6D568089-B2B3-4769-9325-554149C6E5C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4184" y="6124781"/>
            <a:ext cx="528777" cy="528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re 1">
            <a:extLst>
              <a:ext uri="{FF2B5EF4-FFF2-40B4-BE49-F238E27FC236}">
                <a16:creationId xmlns:a16="http://schemas.microsoft.com/office/drawing/2014/main" id="{7039B82E-248A-E9BB-B359-FE75DAA2329F}"/>
              </a:ext>
            </a:extLst>
          </p:cNvPr>
          <p:cNvSpPr txBox="1">
            <a:spLocks/>
          </p:cNvSpPr>
          <p:nvPr/>
        </p:nvSpPr>
        <p:spPr>
          <a:xfrm>
            <a:off x="3506875" y="1316959"/>
            <a:ext cx="8330938" cy="485254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fr-FR" sz="2400" dirty="0">
                <a:solidFill>
                  <a:srgbClr val="011F39"/>
                </a:solidFill>
              </a:rPr>
              <a:t>Des exemples du </a:t>
            </a:r>
            <a:r>
              <a:rPr lang="fr-FR" sz="2400" dirty="0">
                <a:solidFill>
                  <a:srgbClr val="95B258"/>
                </a:solidFill>
              </a:rPr>
              <a:t>langage de définition</a:t>
            </a:r>
            <a:r>
              <a:rPr lang="fr-FR" sz="2400" dirty="0">
                <a:solidFill>
                  <a:srgbClr val="011F39"/>
                </a:solidFill>
              </a:rPr>
              <a:t> des </a:t>
            </a:r>
            <a:r>
              <a:rPr lang="fr-FR" sz="2400" dirty="0" err="1">
                <a:solidFill>
                  <a:srgbClr val="95B258"/>
                </a:solidFill>
              </a:rPr>
              <a:t>pointcuts</a:t>
            </a:r>
            <a:r>
              <a:rPr lang="fr-FR" sz="2400" dirty="0">
                <a:solidFill>
                  <a:srgbClr val="011F39"/>
                </a:solidFill>
              </a:rPr>
              <a:t>:</a:t>
            </a:r>
          </a:p>
          <a:p>
            <a:pPr marL="342900" indent="-342900">
              <a:lnSpc>
                <a:spcPct val="120000"/>
              </a:lnSpc>
              <a:buClr>
                <a:srgbClr val="011F39"/>
              </a:buClr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rgbClr val="011F3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Quand une méthode précise est exécutée :</a:t>
            </a:r>
          </a:p>
          <a:p>
            <a:pPr lvl="1">
              <a:lnSpc>
                <a:spcPct val="120000"/>
              </a:lnSpc>
              <a:buClr>
                <a:srgbClr val="011F39"/>
              </a:buClr>
            </a:pPr>
            <a:r>
              <a:rPr lang="fr-FR" dirty="0">
                <a:solidFill>
                  <a:srgbClr val="011F3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	</a:t>
            </a:r>
          </a:p>
          <a:p>
            <a:pPr marL="342900" indent="-342900">
              <a:lnSpc>
                <a:spcPct val="120000"/>
              </a:lnSpc>
              <a:buClr>
                <a:srgbClr val="011F39"/>
              </a:buClr>
              <a:buFont typeface="Arial" panose="020B0604020202020204" pitchFamily="34" charset="0"/>
              <a:buChar char="•"/>
            </a:pPr>
            <a:endParaRPr lang="fr-FR" sz="1000" dirty="0">
              <a:solidFill>
                <a:srgbClr val="011F39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indent="-342900">
              <a:lnSpc>
                <a:spcPct val="120000"/>
              </a:lnSpc>
              <a:buClr>
                <a:srgbClr val="011F39"/>
              </a:buClr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rgbClr val="011F3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Les paramètres ne sont pas </a:t>
            </a:r>
            <a:r>
              <a:rPr lang="fr-FR" sz="2400" dirty="0">
                <a:solidFill>
                  <a:srgbClr val="011F39"/>
                </a:solidFill>
                <a:cs typeface="Segoe UI" panose="020B0502040204020203" pitchFamily="34" charset="0"/>
              </a:rPr>
              <a:t>connus </a:t>
            </a:r>
            <a:r>
              <a:rPr lang="fr-FR" sz="2400" dirty="0">
                <a:solidFill>
                  <a:srgbClr val="011F3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</a:p>
          <a:p>
            <a:pPr lvl="1">
              <a:lnSpc>
                <a:spcPct val="120000"/>
              </a:lnSpc>
              <a:buClr>
                <a:srgbClr val="011F39"/>
              </a:buClr>
            </a:pPr>
            <a:endParaRPr lang="fr-FR" dirty="0">
              <a:solidFill>
                <a:srgbClr val="011F39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lvl="1">
              <a:lnSpc>
                <a:spcPct val="120000"/>
              </a:lnSpc>
              <a:buClr>
                <a:srgbClr val="011F39"/>
              </a:buClr>
            </a:pPr>
            <a:endParaRPr lang="fr-FR" sz="1000" dirty="0">
              <a:solidFill>
                <a:srgbClr val="011F39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indent="-342900">
              <a:lnSpc>
                <a:spcPct val="120000"/>
              </a:lnSpc>
              <a:buClr>
                <a:srgbClr val="011F39"/>
              </a:buClr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rgbClr val="011F3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Le nom de la méthode commence par :</a:t>
            </a:r>
          </a:p>
          <a:p>
            <a:pPr marL="342900" indent="-342900">
              <a:lnSpc>
                <a:spcPct val="120000"/>
              </a:lnSpc>
              <a:buClr>
                <a:srgbClr val="011F39"/>
              </a:buClr>
              <a:buFont typeface="Arial" panose="020B0604020202020204" pitchFamily="34" charset="0"/>
              <a:buChar char="•"/>
            </a:pPr>
            <a:endParaRPr lang="fr-FR" sz="1800" dirty="0">
              <a:solidFill>
                <a:srgbClr val="011F39"/>
              </a:solidFill>
              <a:cs typeface="Segoe UI" panose="020B0502040204020203" pitchFamily="34" charset="0"/>
            </a:endParaRPr>
          </a:p>
          <a:p>
            <a:pPr marL="342900" indent="-342900">
              <a:lnSpc>
                <a:spcPct val="120000"/>
              </a:lnSpc>
              <a:buClr>
                <a:srgbClr val="011F39"/>
              </a:buClr>
              <a:buFont typeface="Arial" panose="020B0604020202020204" pitchFamily="34" charset="0"/>
              <a:buChar char="•"/>
            </a:pPr>
            <a:endParaRPr lang="fr-FR" sz="1000" dirty="0">
              <a:solidFill>
                <a:srgbClr val="011F39"/>
              </a:solidFill>
              <a:cs typeface="Segoe UI" panose="020B0502040204020203" pitchFamily="34" charset="0"/>
            </a:endParaRPr>
          </a:p>
          <a:p>
            <a:pPr marL="342900" indent="-342900">
              <a:lnSpc>
                <a:spcPct val="120000"/>
              </a:lnSpc>
              <a:buClr>
                <a:srgbClr val="011F39"/>
              </a:buClr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rgbClr val="011F3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Le package n’est pas spécifié (descendre dans les packages) :</a:t>
            </a:r>
          </a:p>
          <a:p>
            <a:pPr marL="342900" indent="-342900">
              <a:lnSpc>
                <a:spcPct val="120000"/>
              </a:lnSpc>
              <a:buClr>
                <a:srgbClr val="011F39"/>
              </a:buClr>
              <a:buFont typeface="Arial" panose="020B0604020202020204" pitchFamily="34" charset="0"/>
              <a:buChar char="•"/>
            </a:pPr>
            <a:endParaRPr lang="fr-FR" sz="2400" dirty="0">
              <a:solidFill>
                <a:srgbClr val="011F39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Espace réservé du texte 19">
            <a:extLst>
              <a:ext uri="{FF2B5EF4-FFF2-40B4-BE49-F238E27FC236}">
                <a16:creationId xmlns:a16="http://schemas.microsoft.com/office/drawing/2014/main" id="{EF71FCD1-EB37-485B-827A-23A3785D6F72}"/>
              </a:ext>
            </a:extLst>
          </p:cNvPr>
          <p:cNvSpPr txBox="1">
            <a:spLocks/>
          </p:cNvSpPr>
          <p:nvPr/>
        </p:nvSpPr>
        <p:spPr>
          <a:xfrm>
            <a:off x="354186" y="1240233"/>
            <a:ext cx="2852415" cy="4421658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solidFill>
                  <a:srgbClr val="3B518E"/>
                </a:solidFill>
              </a:rPr>
              <a:t>Spring AOP</a:t>
            </a: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48EE39BE-9E8A-4EFB-AA76-646D28DDBF24}"/>
              </a:ext>
            </a:extLst>
          </p:cNvPr>
          <p:cNvSpPr txBox="1">
            <a:spLocks/>
          </p:cNvSpPr>
          <p:nvPr/>
        </p:nvSpPr>
        <p:spPr>
          <a:xfrm>
            <a:off x="3825174" y="428630"/>
            <a:ext cx="8012641" cy="542920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kern="1200">
                <a:solidFill>
                  <a:srgbClr val="222933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fr-FR" dirty="0">
                <a:solidFill>
                  <a:srgbClr val="141E26"/>
                </a:solidFill>
              </a:rPr>
              <a:t>Java </a:t>
            </a:r>
            <a:r>
              <a:rPr lang="fr-FR" dirty="0" err="1">
                <a:solidFill>
                  <a:srgbClr val="141E26"/>
                </a:solidFill>
              </a:rPr>
              <a:t>Frameworks</a:t>
            </a:r>
            <a:endParaRPr lang="fr-FR" dirty="0">
              <a:solidFill>
                <a:srgbClr val="141E26"/>
              </a:solidFill>
            </a:endParaRPr>
          </a:p>
          <a:p>
            <a:r>
              <a:rPr lang="fr-FR" b="1" cap="all" dirty="0">
                <a:solidFill>
                  <a:srgbClr val="3B518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AOP</a:t>
            </a:r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6D568089-B2B3-4769-9325-554149C6E5C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4184" y="6124781"/>
            <a:ext cx="528777" cy="528777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687729A8-0595-F996-1752-D2470F87EAA2}"/>
              </a:ext>
            </a:extLst>
          </p:cNvPr>
          <p:cNvSpPr txBox="1"/>
          <p:nvPr/>
        </p:nvSpPr>
        <p:spPr>
          <a:xfrm>
            <a:off x="3506875" y="2249940"/>
            <a:ext cx="8330938" cy="338554"/>
          </a:xfrm>
          <a:prstGeom prst="rect">
            <a:avLst/>
          </a:prstGeom>
          <a:noFill/>
          <a:ln>
            <a:solidFill>
              <a:srgbClr val="011F39"/>
            </a:solidFill>
          </a:ln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fr-FR" sz="1600" dirty="0" err="1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execution</a:t>
            </a:r>
            <a:r>
              <a:rPr lang="fr-FR" sz="1600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(public * </a:t>
            </a:r>
            <a:r>
              <a:rPr lang="fr-FR" sz="1600" dirty="0" err="1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fr.eni.demo.dal.AvisRepository.findByNoteCours</a:t>
            </a:r>
            <a:r>
              <a:rPr lang="fr-FR" sz="1600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600" dirty="0" err="1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fr-FR" sz="1600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))</a:t>
            </a:r>
            <a:endParaRPr lang="fr-FR" sz="16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28B7D536-3C2D-4F52-A9B6-F7C44735461F}"/>
              </a:ext>
            </a:extLst>
          </p:cNvPr>
          <p:cNvSpPr txBox="1"/>
          <p:nvPr/>
        </p:nvSpPr>
        <p:spPr>
          <a:xfrm>
            <a:off x="3506875" y="3182921"/>
            <a:ext cx="8330938" cy="338554"/>
          </a:xfrm>
          <a:prstGeom prst="rect">
            <a:avLst/>
          </a:prstGeom>
          <a:noFill/>
          <a:ln>
            <a:solidFill>
              <a:srgbClr val="011F39"/>
            </a:solidFill>
          </a:ln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fr-FR" sz="1600" dirty="0" err="1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execution</a:t>
            </a:r>
            <a:r>
              <a:rPr lang="fr-FR" sz="1600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(public * </a:t>
            </a:r>
            <a:r>
              <a:rPr lang="fr-FR" sz="1600" dirty="0" err="1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fr.eni.demo.dal.AvisRepository.findByNoteCours</a:t>
            </a:r>
            <a:r>
              <a:rPr lang="fr-FR" sz="1600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(..))</a:t>
            </a:r>
            <a:endParaRPr lang="fr-FR" sz="16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59590821-8A06-5972-3B8B-B746C171F439}"/>
              </a:ext>
            </a:extLst>
          </p:cNvPr>
          <p:cNvSpPr txBox="1"/>
          <p:nvPr/>
        </p:nvSpPr>
        <p:spPr>
          <a:xfrm>
            <a:off x="3506875" y="4115902"/>
            <a:ext cx="8330938" cy="338554"/>
          </a:xfrm>
          <a:prstGeom prst="rect">
            <a:avLst/>
          </a:prstGeom>
          <a:noFill/>
          <a:ln>
            <a:solidFill>
              <a:srgbClr val="011F39"/>
            </a:solidFill>
          </a:ln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fr-FR" sz="1600" dirty="0" err="1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execution</a:t>
            </a:r>
            <a:r>
              <a:rPr lang="fr-FR" sz="1600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(public * </a:t>
            </a:r>
            <a:r>
              <a:rPr lang="fr-FR" sz="1600" dirty="0" err="1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fr.eni.demo.dal.AvisRepository.findByNoteCours</a:t>
            </a:r>
            <a:r>
              <a:rPr lang="fr-FR" sz="1600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*(..))</a:t>
            </a:r>
            <a:endParaRPr lang="fr-FR" sz="16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0E2100C6-E52B-2811-A57C-48B5FA8106EE}"/>
              </a:ext>
            </a:extLst>
          </p:cNvPr>
          <p:cNvSpPr txBox="1"/>
          <p:nvPr/>
        </p:nvSpPr>
        <p:spPr>
          <a:xfrm>
            <a:off x="3506875" y="5492614"/>
            <a:ext cx="8330938" cy="338554"/>
          </a:xfrm>
          <a:prstGeom prst="rect">
            <a:avLst/>
          </a:prstGeom>
          <a:noFill/>
          <a:ln>
            <a:solidFill>
              <a:srgbClr val="011F39"/>
            </a:solidFill>
          </a:ln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fr-FR" sz="1600" dirty="0" err="1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execution</a:t>
            </a:r>
            <a:r>
              <a:rPr lang="fr-FR" sz="1600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(public * *..</a:t>
            </a:r>
            <a:r>
              <a:rPr lang="fr-FR" sz="1600" dirty="0" err="1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AvisRepository.findByNoteCours</a:t>
            </a:r>
            <a:r>
              <a:rPr lang="fr-FR" sz="1600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*(..))</a:t>
            </a:r>
            <a:endParaRPr lang="fr-FR" sz="16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1928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0F19FB19-BC5C-4CA3-B36F-D05031688B0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03" r="1"/>
          <a:stretch/>
        </p:blipFill>
        <p:spPr>
          <a:xfrm>
            <a:off x="0" y="3002"/>
            <a:ext cx="12192000" cy="684306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F4792626-5EDF-457E-BC47-35973147636D}"/>
              </a:ext>
            </a:extLst>
          </p:cNvPr>
          <p:cNvSpPr/>
          <p:nvPr/>
        </p:nvSpPr>
        <p:spPr>
          <a:xfrm>
            <a:off x="0" y="11936"/>
            <a:ext cx="12192000" cy="6858000"/>
          </a:xfrm>
          <a:prstGeom prst="rect">
            <a:avLst/>
          </a:prstGeom>
          <a:solidFill>
            <a:srgbClr val="011F39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07BC588E-A495-49A9-8813-628670F8E4BB}"/>
              </a:ext>
            </a:extLst>
          </p:cNvPr>
          <p:cNvGrpSpPr/>
          <p:nvPr/>
        </p:nvGrpSpPr>
        <p:grpSpPr>
          <a:xfrm>
            <a:off x="-1" y="0"/>
            <a:ext cx="3657600" cy="6858001"/>
            <a:chOff x="-1" y="0"/>
            <a:chExt cx="4292084" cy="6858001"/>
          </a:xfrm>
        </p:grpSpPr>
        <p:sp>
          <p:nvSpPr>
            <p:cNvPr id="17" name="Flèche : pentagone 16">
              <a:extLst>
                <a:ext uri="{FF2B5EF4-FFF2-40B4-BE49-F238E27FC236}">
                  <a16:creationId xmlns:a16="http://schemas.microsoft.com/office/drawing/2014/main" id="{594D2172-FB13-492C-B76B-A385911C5851}"/>
                </a:ext>
              </a:extLst>
            </p:cNvPr>
            <p:cNvSpPr/>
            <p:nvPr/>
          </p:nvSpPr>
          <p:spPr>
            <a:xfrm>
              <a:off x="-1" y="0"/>
              <a:ext cx="4292083" cy="6858000"/>
            </a:xfrm>
            <a:prstGeom prst="homePlate">
              <a:avLst>
                <a:gd name="adj" fmla="val 50658"/>
              </a:avLst>
            </a:prstGeom>
            <a:solidFill>
              <a:srgbClr val="0651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8" name="Triangle rectangle 17">
              <a:extLst>
                <a:ext uri="{FF2B5EF4-FFF2-40B4-BE49-F238E27FC236}">
                  <a16:creationId xmlns:a16="http://schemas.microsoft.com/office/drawing/2014/main" id="{3D0C3274-FA67-4536-99D7-BF36DC8EB5D9}"/>
                </a:ext>
              </a:extLst>
            </p:cNvPr>
            <p:cNvSpPr/>
            <p:nvPr/>
          </p:nvSpPr>
          <p:spPr>
            <a:xfrm>
              <a:off x="0" y="2699281"/>
              <a:ext cx="4292082" cy="4158720"/>
            </a:xfrm>
            <a:prstGeom prst="rtTriangle">
              <a:avLst/>
            </a:prstGeom>
            <a:solidFill>
              <a:srgbClr val="06516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" name="Triangle rectangle 18">
              <a:extLst>
                <a:ext uri="{FF2B5EF4-FFF2-40B4-BE49-F238E27FC236}">
                  <a16:creationId xmlns:a16="http://schemas.microsoft.com/office/drawing/2014/main" id="{8A5F0E14-750D-4317-86A8-BA8B26E435A6}"/>
                </a:ext>
              </a:extLst>
            </p:cNvPr>
            <p:cNvSpPr/>
            <p:nvPr/>
          </p:nvSpPr>
          <p:spPr>
            <a:xfrm rot="5400000">
              <a:off x="-68820" y="80756"/>
              <a:ext cx="4429722" cy="4292084"/>
            </a:xfrm>
            <a:prstGeom prst="rtTriangle">
              <a:avLst/>
            </a:prstGeom>
            <a:solidFill>
              <a:srgbClr val="06516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5" name="Titre 1">
            <a:extLst>
              <a:ext uri="{FF2B5EF4-FFF2-40B4-BE49-F238E27FC236}">
                <a16:creationId xmlns:a16="http://schemas.microsoft.com/office/drawing/2014/main" id="{D4B8AE3F-44D0-4D41-9A92-0871B449521A}"/>
              </a:ext>
            </a:extLst>
          </p:cNvPr>
          <p:cNvSpPr txBox="1">
            <a:spLocks/>
          </p:cNvSpPr>
          <p:nvPr/>
        </p:nvSpPr>
        <p:spPr>
          <a:xfrm>
            <a:off x="3825174" y="428630"/>
            <a:ext cx="8012641" cy="438699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kern="1200">
                <a:solidFill>
                  <a:srgbClr val="222933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fr-FR" dirty="0">
                <a:solidFill>
                  <a:schemeClr val="bg1"/>
                </a:solidFill>
              </a:rPr>
              <a:t>Java </a:t>
            </a:r>
            <a:r>
              <a:rPr lang="fr-FR" dirty="0" err="1">
                <a:solidFill>
                  <a:schemeClr val="bg1"/>
                </a:solidFill>
              </a:rPr>
              <a:t>Frameworks</a:t>
            </a:r>
            <a:endParaRPr lang="fr-FR" dirty="0">
              <a:solidFill>
                <a:schemeClr val="bg1"/>
              </a:solidFill>
            </a:endParaRPr>
          </a:p>
          <a:p>
            <a:r>
              <a:rPr lang="fr-FR" b="1" cap="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AOP</a:t>
            </a:r>
          </a:p>
          <a:p>
            <a:endParaRPr lang="fr-FR" b="1" cap="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7" name="Graphique 6">
            <a:extLst>
              <a:ext uri="{FF2B5EF4-FFF2-40B4-BE49-F238E27FC236}">
                <a16:creationId xmlns:a16="http://schemas.microsoft.com/office/drawing/2014/main" id="{3ECC1C3A-EA26-42AD-BEC3-DCF5FBAA17F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4185" y="6124782"/>
            <a:ext cx="528776" cy="528776"/>
          </a:xfrm>
          <a:prstGeom prst="rect">
            <a:avLst/>
          </a:prstGeom>
        </p:spPr>
      </p:pic>
      <p:sp>
        <p:nvSpPr>
          <p:cNvPr id="13" name="Espace réservé du texte 19">
            <a:extLst>
              <a:ext uri="{FF2B5EF4-FFF2-40B4-BE49-F238E27FC236}">
                <a16:creationId xmlns:a16="http://schemas.microsoft.com/office/drawing/2014/main" id="{F370911A-DC8A-44E7-BC5B-3A98548EDA9D}"/>
              </a:ext>
            </a:extLst>
          </p:cNvPr>
          <p:cNvSpPr txBox="1">
            <a:spLocks/>
          </p:cNvSpPr>
          <p:nvPr/>
        </p:nvSpPr>
        <p:spPr>
          <a:xfrm>
            <a:off x="354186" y="1218171"/>
            <a:ext cx="3116800" cy="4421658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400" dirty="0"/>
              <a:t>DÉMONSTRATION</a:t>
            </a:r>
          </a:p>
        </p:txBody>
      </p:sp>
      <p:sp>
        <p:nvSpPr>
          <p:cNvPr id="15" name="Espace réservé du texte 19">
            <a:extLst>
              <a:ext uri="{FF2B5EF4-FFF2-40B4-BE49-F238E27FC236}">
                <a16:creationId xmlns:a16="http://schemas.microsoft.com/office/drawing/2014/main" id="{BDF6E1C4-75C9-4326-96F9-5F0FA302E826}"/>
              </a:ext>
            </a:extLst>
          </p:cNvPr>
          <p:cNvSpPr txBox="1">
            <a:spLocks/>
          </p:cNvSpPr>
          <p:nvPr/>
        </p:nvSpPr>
        <p:spPr>
          <a:xfrm>
            <a:off x="4011784" y="3027742"/>
            <a:ext cx="7826030" cy="13470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4400" b="0" dirty="0">
                <a:latin typeface="Segoe UI Light" panose="020B0502040204020203" pitchFamily="34" charset="0"/>
                <a:cs typeface="Segoe UI Light" panose="020B0502040204020203" pitchFamily="34" charset="0"/>
              </a:rPr>
              <a:t>Mise en place de </a:t>
            </a:r>
          </a:p>
          <a:p>
            <a:pPr algn="ctr"/>
            <a:r>
              <a:rPr lang="fr-FR" sz="4400" b="0" dirty="0">
                <a:latin typeface="Segoe UI Light" panose="020B0502040204020203" pitchFamily="34" charset="0"/>
                <a:cs typeface="Segoe UI Light" panose="020B0502040204020203" pitchFamily="34" charset="0"/>
              </a:rPr>
              <a:t>Spring AOP</a:t>
            </a:r>
          </a:p>
        </p:txBody>
      </p:sp>
    </p:spTree>
    <p:extLst>
      <p:ext uri="{BB962C8B-B14F-4D97-AF65-F5344CB8AC3E}">
        <p14:creationId xmlns:p14="http://schemas.microsoft.com/office/powerpoint/2010/main" val="3314562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0F19FB19-BC5C-4CA3-B36F-D05031688B0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03" r="1"/>
          <a:stretch/>
        </p:blipFill>
        <p:spPr>
          <a:xfrm>
            <a:off x="0" y="3002"/>
            <a:ext cx="12192000" cy="684306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F4792626-5EDF-457E-BC47-35973147636D}"/>
              </a:ext>
            </a:extLst>
          </p:cNvPr>
          <p:cNvSpPr/>
          <p:nvPr/>
        </p:nvSpPr>
        <p:spPr>
          <a:xfrm>
            <a:off x="-1" y="11936"/>
            <a:ext cx="12192000" cy="6858000"/>
          </a:xfrm>
          <a:prstGeom prst="rect">
            <a:avLst/>
          </a:prstGeom>
          <a:solidFill>
            <a:srgbClr val="011F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07BC588E-A495-49A9-8813-628670F8E4BB}"/>
              </a:ext>
            </a:extLst>
          </p:cNvPr>
          <p:cNvGrpSpPr/>
          <p:nvPr/>
        </p:nvGrpSpPr>
        <p:grpSpPr>
          <a:xfrm>
            <a:off x="-1" y="0"/>
            <a:ext cx="3657600" cy="6858001"/>
            <a:chOff x="-1" y="0"/>
            <a:chExt cx="4292084" cy="6858001"/>
          </a:xfrm>
        </p:grpSpPr>
        <p:sp>
          <p:nvSpPr>
            <p:cNvPr id="17" name="Flèche : pentagone 16">
              <a:extLst>
                <a:ext uri="{FF2B5EF4-FFF2-40B4-BE49-F238E27FC236}">
                  <a16:creationId xmlns:a16="http://schemas.microsoft.com/office/drawing/2014/main" id="{594D2172-FB13-492C-B76B-A385911C5851}"/>
                </a:ext>
              </a:extLst>
            </p:cNvPr>
            <p:cNvSpPr/>
            <p:nvPr/>
          </p:nvSpPr>
          <p:spPr>
            <a:xfrm>
              <a:off x="-1" y="0"/>
              <a:ext cx="4292083" cy="6858000"/>
            </a:xfrm>
            <a:prstGeom prst="homePlate">
              <a:avLst>
                <a:gd name="adj" fmla="val 50658"/>
              </a:avLst>
            </a:prstGeom>
            <a:solidFill>
              <a:srgbClr val="95B2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8" name="Triangle rectangle 17">
              <a:extLst>
                <a:ext uri="{FF2B5EF4-FFF2-40B4-BE49-F238E27FC236}">
                  <a16:creationId xmlns:a16="http://schemas.microsoft.com/office/drawing/2014/main" id="{3D0C3274-FA67-4536-99D7-BF36DC8EB5D9}"/>
                </a:ext>
              </a:extLst>
            </p:cNvPr>
            <p:cNvSpPr/>
            <p:nvPr/>
          </p:nvSpPr>
          <p:spPr>
            <a:xfrm>
              <a:off x="0" y="2699281"/>
              <a:ext cx="4292082" cy="4158720"/>
            </a:xfrm>
            <a:prstGeom prst="rtTriangle">
              <a:avLst/>
            </a:prstGeom>
            <a:solidFill>
              <a:srgbClr val="95B258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" name="Triangle rectangle 18">
              <a:extLst>
                <a:ext uri="{FF2B5EF4-FFF2-40B4-BE49-F238E27FC236}">
                  <a16:creationId xmlns:a16="http://schemas.microsoft.com/office/drawing/2014/main" id="{8A5F0E14-750D-4317-86A8-BA8B26E435A6}"/>
                </a:ext>
              </a:extLst>
            </p:cNvPr>
            <p:cNvSpPr/>
            <p:nvPr/>
          </p:nvSpPr>
          <p:spPr>
            <a:xfrm rot="5400000">
              <a:off x="-68820" y="80756"/>
              <a:ext cx="4429722" cy="4292084"/>
            </a:xfrm>
            <a:prstGeom prst="rtTriangle">
              <a:avLst/>
            </a:prstGeom>
            <a:solidFill>
              <a:srgbClr val="95B258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5" name="Titre 1">
            <a:extLst>
              <a:ext uri="{FF2B5EF4-FFF2-40B4-BE49-F238E27FC236}">
                <a16:creationId xmlns:a16="http://schemas.microsoft.com/office/drawing/2014/main" id="{D4B8AE3F-44D0-4D41-9A92-0871B449521A}"/>
              </a:ext>
            </a:extLst>
          </p:cNvPr>
          <p:cNvSpPr txBox="1">
            <a:spLocks/>
          </p:cNvSpPr>
          <p:nvPr/>
        </p:nvSpPr>
        <p:spPr>
          <a:xfrm>
            <a:off x="3825174" y="428630"/>
            <a:ext cx="8012641" cy="438699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kern="1200">
                <a:solidFill>
                  <a:srgbClr val="222933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fr-FR" dirty="0">
                <a:solidFill>
                  <a:schemeClr val="bg1"/>
                </a:solidFill>
              </a:rPr>
              <a:t>Java </a:t>
            </a:r>
            <a:r>
              <a:rPr lang="fr-FR" dirty="0" err="1">
                <a:solidFill>
                  <a:schemeClr val="bg1"/>
                </a:solidFill>
              </a:rPr>
              <a:t>Frameworks</a:t>
            </a:r>
            <a:endParaRPr lang="fr-FR" dirty="0">
              <a:solidFill>
                <a:schemeClr val="bg1"/>
              </a:solidFill>
            </a:endParaRPr>
          </a:p>
          <a:p>
            <a:r>
              <a:rPr lang="fr-FR" b="1" cap="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AOP</a:t>
            </a:r>
          </a:p>
        </p:txBody>
      </p:sp>
      <p:pic>
        <p:nvPicPr>
          <p:cNvPr id="7" name="Graphique 6">
            <a:extLst>
              <a:ext uri="{FF2B5EF4-FFF2-40B4-BE49-F238E27FC236}">
                <a16:creationId xmlns:a16="http://schemas.microsoft.com/office/drawing/2014/main" id="{3ECC1C3A-EA26-42AD-BEC3-DCF5FBAA17F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4185" y="6124782"/>
            <a:ext cx="528776" cy="528776"/>
          </a:xfrm>
          <a:prstGeom prst="rect">
            <a:avLst/>
          </a:prstGeom>
        </p:spPr>
      </p:pic>
      <p:sp>
        <p:nvSpPr>
          <p:cNvPr id="13" name="Espace réservé du texte 19">
            <a:extLst>
              <a:ext uri="{FF2B5EF4-FFF2-40B4-BE49-F238E27FC236}">
                <a16:creationId xmlns:a16="http://schemas.microsoft.com/office/drawing/2014/main" id="{F370911A-DC8A-44E7-BC5B-3A98548EDA9D}"/>
              </a:ext>
            </a:extLst>
          </p:cNvPr>
          <p:cNvSpPr txBox="1">
            <a:spLocks/>
          </p:cNvSpPr>
          <p:nvPr/>
        </p:nvSpPr>
        <p:spPr>
          <a:xfrm>
            <a:off x="354186" y="1218171"/>
            <a:ext cx="3116800" cy="4421658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400" dirty="0"/>
              <a:t>TRAVAUX PRATIQUES</a:t>
            </a:r>
          </a:p>
        </p:txBody>
      </p:sp>
      <p:sp>
        <p:nvSpPr>
          <p:cNvPr id="15" name="Espace réservé du texte 19">
            <a:extLst>
              <a:ext uri="{FF2B5EF4-FFF2-40B4-BE49-F238E27FC236}">
                <a16:creationId xmlns:a16="http://schemas.microsoft.com/office/drawing/2014/main" id="{BDF6E1C4-75C9-4326-96F9-5F0FA302E826}"/>
              </a:ext>
            </a:extLst>
          </p:cNvPr>
          <p:cNvSpPr txBox="1">
            <a:spLocks/>
          </p:cNvSpPr>
          <p:nvPr/>
        </p:nvSpPr>
        <p:spPr>
          <a:xfrm>
            <a:off x="4011784" y="3027742"/>
            <a:ext cx="7826030" cy="6093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4400" b="0" dirty="0">
                <a:latin typeface="Segoe UI Light" panose="020B0502040204020203" pitchFamily="34" charset="0"/>
                <a:cs typeface="Segoe UI Light" panose="020B0502040204020203" pitchFamily="34" charset="0"/>
              </a:rPr>
              <a:t>TP : Gestion des avis – Partie 10</a:t>
            </a:r>
          </a:p>
        </p:txBody>
      </p:sp>
    </p:spTree>
    <p:extLst>
      <p:ext uri="{BB962C8B-B14F-4D97-AF65-F5344CB8AC3E}">
        <p14:creationId xmlns:p14="http://schemas.microsoft.com/office/powerpoint/2010/main" val="3469782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C944C23-0306-4C79-A615-0F5495658BA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11F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7" name="Graphique 6">
            <a:extLst>
              <a:ext uri="{FF2B5EF4-FFF2-40B4-BE49-F238E27FC236}">
                <a16:creationId xmlns:a16="http://schemas.microsoft.com/office/drawing/2014/main" id="{9E6F0052-C844-4C3B-948F-88E3961AD71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4185" y="6124782"/>
            <a:ext cx="528776" cy="528776"/>
          </a:xfrm>
          <a:prstGeom prst="rect">
            <a:avLst/>
          </a:prstGeom>
        </p:spPr>
      </p:pic>
      <p:sp>
        <p:nvSpPr>
          <p:cNvPr id="4" name="Titre 1">
            <a:extLst>
              <a:ext uri="{FF2B5EF4-FFF2-40B4-BE49-F238E27FC236}">
                <a16:creationId xmlns:a16="http://schemas.microsoft.com/office/drawing/2014/main" id="{22BF55BC-6F2B-4024-95D5-A0C7ADD879BE}"/>
              </a:ext>
            </a:extLst>
          </p:cNvPr>
          <p:cNvSpPr txBox="1">
            <a:spLocks/>
          </p:cNvSpPr>
          <p:nvPr/>
        </p:nvSpPr>
        <p:spPr>
          <a:xfrm>
            <a:off x="3825174" y="428630"/>
            <a:ext cx="8012641" cy="438699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kern="1200">
                <a:solidFill>
                  <a:srgbClr val="222933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fr-FR" dirty="0">
                <a:solidFill>
                  <a:schemeClr val="bg1"/>
                </a:solidFill>
              </a:rPr>
              <a:t>Java </a:t>
            </a:r>
            <a:r>
              <a:rPr lang="fr-FR" dirty="0" err="1">
                <a:solidFill>
                  <a:schemeClr val="bg1"/>
                </a:solidFill>
              </a:rPr>
              <a:t>Frameworks</a:t>
            </a:r>
            <a:endParaRPr lang="fr-FR" dirty="0">
              <a:solidFill>
                <a:schemeClr val="bg1"/>
              </a:solidFill>
            </a:endParaRPr>
          </a:p>
          <a:p>
            <a:r>
              <a:rPr lang="fr-FR" b="1" cap="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AOP</a:t>
            </a:r>
          </a:p>
        </p:txBody>
      </p:sp>
      <p:sp>
        <p:nvSpPr>
          <p:cNvPr id="5" name="Espace réservé du texte 19">
            <a:extLst>
              <a:ext uri="{FF2B5EF4-FFF2-40B4-BE49-F238E27FC236}">
                <a16:creationId xmlns:a16="http://schemas.microsoft.com/office/drawing/2014/main" id="{E04311FB-FBF7-4BC4-BD8F-F8A468C6FE97}"/>
              </a:ext>
            </a:extLst>
          </p:cNvPr>
          <p:cNvSpPr txBox="1">
            <a:spLocks/>
          </p:cNvSpPr>
          <p:nvPr/>
        </p:nvSpPr>
        <p:spPr>
          <a:xfrm>
            <a:off x="354185" y="2699281"/>
            <a:ext cx="11483629" cy="6093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4400" dirty="0"/>
              <a:t>AOP</a:t>
            </a:r>
          </a:p>
        </p:txBody>
      </p:sp>
    </p:spTree>
    <p:extLst>
      <p:ext uri="{BB962C8B-B14F-4D97-AF65-F5344CB8AC3E}">
        <p14:creationId xmlns:p14="http://schemas.microsoft.com/office/powerpoint/2010/main" val="687348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19">
            <a:extLst>
              <a:ext uri="{FF2B5EF4-FFF2-40B4-BE49-F238E27FC236}">
                <a16:creationId xmlns:a16="http://schemas.microsoft.com/office/drawing/2014/main" id="{EF71FCD1-EB37-485B-827A-23A3785D6F72}"/>
              </a:ext>
            </a:extLst>
          </p:cNvPr>
          <p:cNvSpPr txBox="1">
            <a:spLocks/>
          </p:cNvSpPr>
          <p:nvPr/>
        </p:nvSpPr>
        <p:spPr>
          <a:xfrm>
            <a:off x="354186" y="1240233"/>
            <a:ext cx="2852415" cy="4421658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solidFill>
                  <a:srgbClr val="3B518E"/>
                </a:solidFill>
              </a:rPr>
              <a:t>A retenir</a:t>
            </a: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48EE39BE-9E8A-4EFB-AA76-646D28DDBF24}"/>
              </a:ext>
            </a:extLst>
          </p:cNvPr>
          <p:cNvSpPr txBox="1">
            <a:spLocks/>
          </p:cNvSpPr>
          <p:nvPr/>
        </p:nvSpPr>
        <p:spPr>
          <a:xfrm>
            <a:off x="3825174" y="428630"/>
            <a:ext cx="8012641" cy="542920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kern="1200">
                <a:solidFill>
                  <a:srgbClr val="222933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fr-FR" dirty="0">
                <a:solidFill>
                  <a:srgbClr val="141E26"/>
                </a:solidFill>
              </a:rPr>
              <a:t>Java </a:t>
            </a:r>
            <a:r>
              <a:rPr lang="fr-FR" dirty="0" err="1">
                <a:solidFill>
                  <a:srgbClr val="141E26"/>
                </a:solidFill>
              </a:rPr>
              <a:t>Frameworks</a:t>
            </a:r>
            <a:endParaRPr lang="fr-FR" dirty="0">
              <a:solidFill>
                <a:srgbClr val="141E26"/>
              </a:solidFill>
            </a:endParaRPr>
          </a:p>
          <a:p>
            <a:r>
              <a:rPr lang="fr-FR" b="1" cap="all" dirty="0">
                <a:solidFill>
                  <a:srgbClr val="3B518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AOP</a:t>
            </a: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3ADDBDFA-01BC-4E72-B5CD-1788B348E5A6}"/>
              </a:ext>
            </a:extLst>
          </p:cNvPr>
          <p:cNvSpPr txBox="1">
            <a:spLocks/>
          </p:cNvSpPr>
          <p:nvPr/>
        </p:nvSpPr>
        <p:spPr>
          <a:xfrm>
            <a:off x="3506876" y="1240233"/>
            <a:ext cx="8330938" cy="514801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fr-FR" sz="2400" dirty="0">
                <a:solidFill>
                  <a:srgbClr val="95B258"/>
                </a:solidFill>
              </a:rPr>
              <a:t>AOP</a:t>
            </a:r>
            <a:r>
              <a:rPr lang="fr-FR" sz="2400" dirty="0">
                <a:solidFill>
                  <a:srgbClr val="011F39"/>
                </a:solidFill>
              </a:rPr>
              <a:t> = </a:t>
            </a:r>
            <a:r>
              <a:rPr lang="fr-FR" sz="2400" dirty="0">
                <a:solidFill>
                  <a:srgbClr val="95B258"/>
                </a:solidFill>
              </a:rPr>
              <a:t>A</a:t>
            </a:r>
            <a:r>
              <a:rPr lang="fr-FR" sz="2400" dirty="0">
                <a:solidFill>
                  <a:srgbClr val="011F39"/>
                </a:solidFill>
              </a:rPr>
              <a:t>spect </a:t>
            </a:r>
            <a:r>
              <a:rPr lang="fr-FR" sz="2400" dirty="0" err="1">
                <a:solidFill>
                  <a:srgbClr val="95B258"/>
                </a:solidFill>
              </a:rPr>
              <a:t>O</a:t>
            </a:r>
            <a:r>
              <a:rPr lang="fr-FR" sz="2400" dirty="0" err="1">
                <a:solidFill>
                  <a:srgbClr val="011F39"/>
                </a:solidFill>
              </a:rPr>
              <a:t>riented</a:t>
            </a:r>
            <a:r>
              <a:rPr lang="fr-FR" sz="2400" dirty="0">
                <a:solidFill>
                  <a:srgbClr val="011F39"/>
                </a:solidFill>
              </a:rPr>
              <a:t> </a:t>
            </a:r>
            <a:r>
              <a:rPr lang="fr-FR" sz="2400" dirty="0" err="1">
                <a:solidFill>
                  <a:srgbClr val="95B258"/>
                </a:solidFill>
              </a:rPr>
              <a:t>P</a:t>
            </a:r>
            <a:r>
              <a:rPr lang="fr-FR" sz="2400" dirty="0" err="1">
                <a:solidFill>
                  <a:srgbClr val="011F39"/>
                </a:solidFill>
              </a:rPr>
              <a:t>rogramming</a:t>
            </a:r>
            <a:endParaRPr lang="fr-FR" sz="2400" dirty="0">
              <a:solidFill>
                <a:srgbClr val="011F39"/>
              </a:solidFill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11F39"/>
                </a:solidFill>
              </a:rPr>
              <a:t>Le principe = </a:t>
            </a:r>
            <a:r>
              <a:rPr lang="fr-FR" dirty="0">
                <a:solidFill>
                  <a:srgbClr val="95B258"/>
                </a:solidFill>
              </a:rPr>
              <a:t>découpler le code technique, du code fonctionnel</a:t>
            </a:r>
          </a:p>
          <a:p>
            <a:pPr>
              <a:lnSpc>
                <a:spcPct val="120000"/>
              </a:lnSpc>
            </a:pPr>
            <a:r>
              <a:rPr lang="fr-FR" sz="2400" dirty="0">
                <a:solidFill>
                  <a:srgbClr val="011F39"/>
                </a:solidFill>
              </a:rPr>
              <a:t>Les concepts :</a:t>
            </a:r>
          </a:p>
          <a:p>
            <a:pPr marL="800100" lvl="1" indent="-342900">
              <a:lnSpc>
                <a:spcPct val="120000"/>
              </a:lnSpc>
              <a:buClr>
                <a:srgbClr val="011F39"/>
              </a:buClr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95B258"/>
                </a:solidFill>
              </a:rPr>
              <a:t>Aspect</a:t>
            </a:r>
          </a:p>
          <a:p>
            <a:pPr marL="800100" lvl="1" indent="-342900">
              <a:lnSpc>
                <a:spcPct val="120000"/>
              </a:lnSpc>
              <a:buClr>
                <a:srgbClr val="011F39"/>
              </a:buClr>
              <a:buFont typeface="Arial" panose="020B0604020202020204" pitchFamily="34" charset="0"/>
              <a:buChar char="•"/>
            </a:pPr>
            <a:r>
              <a:rPr lang="fr-FR" dirty="0" err="1">
                <a:solidFill>
                  <a:srgbClr val="95B258"/>
                </a:solidFill>
              </a:rPr>
              <a:t>Advice</a:t>
            </a:r>
            <a:r>
              <a:rPr lang="fr-FR" dirty="0">
                <a:solidFill>
                  <a:srgbClr val="011F39"/>
                </a:solidFill>
              </a:rPr>
              <a:t> (greffon)</a:t>
            </a:r>
          </a:p>
          <a:p>
            <a:pPr marL="800100" lvl="1" indent="-342900">
              <a:lnSpc>
                <a:spcPct val="120000"/>
              </a:lnSpc>
              <a:buClr>
                <a:srgbClr val="011F39"/>
              </a:buClr>
              <a:buFont typeface="Arial" panose="020B0604020202020204" pitchFamily="34" charset="0"/>
              <a:buChar char="•"/>
            </a:pPr>
            <a:r>
              <a:rPr lang="fr-FR" dirty="0" err="1">
                <a:solidFill>
                  <a:srgbClr val="95B258"/>
                </a:solidFill>
              </a:rPr>
              <a:t>Join</a:t>
            </a:r>
            <a:r>
              <a:rPr lang="fr-FR" dirty="0">
                <a:solidFill>
                  <a:srgbClr val="95B258"/>
                </a:solidFill>
              </a:rPr>
              <a:t> Point</a:t>
            </a:r>
            <a:r>
              <a:rPr lang="fr-FR" dirty="0">
                <a:solidFill>
                  <a:srgbClr val="011F39"/>
                </a:solidFill>
              </a:rPr>
              <a:t> (point de jonction)</a:t>
            </a:r>
          </a:p>
          <a:p>
            <a:pPr marL="800100" lvl="1" indent="-342900">
              <a:lnSpc>
                <a:spcPct val="120000"/>
              </a:lnSpc>
              <a:buClr>
                <a:srgbClr val="011F39"/>
              </a:buClr>
              <a:buFont typeface="Arial" panose="020B0604020202020204" pitchFamily="34" charset="0"/>
              <a:buChar char="•"/>
            </a:pPr>
            <a:r>
              <a:rPr lang="fr-FR" dirty="0" err="1">
                <a:solidFill>
                  <a:srgbClr val="95B258"/>
                </a:solidFill>
              </a:rPr>
              <a:t>Pointcut</a:t>
            </a:r>
            <a:r>
              <a:rPr lang="fr-FR" dirty="0">
                <a:solidFill>
                  <a:srgbClr val="011F39"/>
                </a:solidFill>
              </a:rPr>
              <a:t> (point de coupe ou de coupure)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dirty="0" err="1">
                <a:solidFill>
                  <a:srgbClr val="011F39"/>
                </a:solidFill>
              </a:rPr>
              <a:t>Join</a:t>
            </a:r>
            <a:r>
              <a:rPr lang="fr-FR" dirty="0">
                <a:solidFill>
                  <a:srgbClr val="011F39"/>
                </a:solidFill>
              </a:rPr>
              <a:t> Point Model (modèle de point de jonction)</a:t>
            </a:r>
          </a:p>
          <a:p>
            <a:pPr marL="800100" lvl="1" indent="-342900">
              <a:lnSpc>
                <a:spcPct val="120000"/>
              </a:lnSpc>
              <a:buClr>
                <a:srgbClr val="011F39"/>
              </a:buClr>
              <a:buFont typeface="Arial" panose="020B0604020202020204" pitchFamily="34" charset="0"/>
              <a:buChar char="•"/>
            </a:pPr>
            <a:r>
              <a:rPr lang="fr-FR" dirty="0" err="1">
                <a:solidFill>
                  <a:srgbClr val="95B258"/>
                </a:solidFill>
              </a:rPr>
              <a:t>Weaving</a:t>
            </a:r>
            <a:r>
              <a:rPr lang="fr-FR" dirty="0">
                <a:solidFill>
                  <a:srgbClr val="011F39"/>
                </a:solidFill>
              </a:rPr>
              <a:t>  (tissage)</a:t>
            </a:r>
          </a:p>
          <a:p>
            <a:pPr>
              <a:lnSpc>
                <a:spcPct val="120000"/>
              </a:lnSpc>
            </a:pPr>
            <a:r>
              <a:rPr lang="fr-FR" sz="2400" dirty="0">
                <a:solidFill>
                  <a:srgbClr val="011F39"/>
                </a:solidFill>
              </a:rPr>
              <a:t>Avec Spring Boot, pour réaliser des aspects, il faut : 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11F39"/>
                </a:solidFill>
              </a:rPr>
              <a:t>Le starter </a:t>
            </a:r>
            <a:r>
              <a:rPr lang="fr-FR" dirty="0">
                <a:solidFill>
                  <a:srgbClr val="011F39"/>
                </a:solidFill>
                <a:cs typeface="Segoe UI" panose="020B0502040204020203" pitchFamily="34" charset="0"/>
              </a:rPr>
              <a:t>: </a:t>
            </a:r>
            <a:r>
              <a:rPr lang="fr-FR" dirty="0" err="1">
                <a:solidFill>
                  <a:srgbClr val="95B258"/>
                </a:solidFill>
                <a:effectLst/>
                <a:cs typeface="Segoe UI" panose="020B0502040204020203" pitchFamily="34" charset="0"/>
              </a:rPr>
              <a:t>spring</a:t>
            </a:r>
            <a:r>
              <a:rPr lang="fr-FR" dirty="0">
                <a:solidFill>
                  <a:srgbClr val="95B258"/>
                </a:solidFill>
                <a:effectLst/>
                <a:cs typeface="Segoe UI" panose="020B0502040204020203" pitchFamily="34" charset="0"/>
              </a:rPr>
              <a:t>-boot-starter-</a:t>
            </a:r>
            <a:r>
              <a:rPr lang="fr-FR" dirty="0" err="1">
                <a:solidFill>
                  <a:srgbClr val="95B258"/>
                </a:solidFill>
                <a:effectLst/>
                <a:cs typeface="Segoe UI" panose="020B0502040204020203" pitchFamily="34" charset="0"/>
              </a:rPr>
              <a:t>aop</a:t>
            </a:r>
            <a:endParaRPr lang="fr-FR" dirty="0">
              <a:solidFill>
                <a:srgbClr val="95B258"/>
              </a:solidFill>
              <a:effectLst/>
              <a:cs typeface="Segoe UI" panose="020B0502040204020203" pitchFamily="34" charset="0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11F39"/>
                </a:solidFill>
              </a:rPr>
              <a:t>Une classe avec l’annotation @Aspect et @Component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11F39"/>
                </a:solidFill>
              </a:rPr>
              <a:t>Un </a:t>
            </a:r>
            <a:r>
              <a:rPr lang="fr-FR" dirty="0">
                <a:solidFill>
                  <a:srgbClr val="95B258"/>
                </a:solidFill>
              </a:rPr>
              <a:t>aspect</a:t>
            </a:r>
            <a:r>
              <a:rPr lang="fr-FR" dirty="0">
                <a:solidFill>
                  <a:srgbClr val="011F39"/>
                </a:solidFill>
              </a:rPr>
              <a:t> = une </a:t>
            </a:r>
            <a:r>
              <a:rPr lang="fr-FR" dirty="0">
                <a:solidFill>
                  <a:srgbClr val="95B258"/>
                </a:solidFill>
              </a:rPr>
              <a:t>méthode d’un </a:t>
            </a:r>
            <a:r>
              <a:rPr lang="fr-FR" dirty="0" err="1">
                <a:solidFill>
                  <a:srgbClr val="95B258"/>
                </a:solidFill>
              </a:rPr>
              <a:t>bean</a:t>
            </a:r>
            <a:r>
              <a:rPr lang="fr-FR" dirty="0">
                <a:solidFill>
                  <a:srgbClr val="95B258"/>
                </a:solidFill>
              </a:rPr>
              <a:t> </a:t>
            </a:r>
            <a:r>
              <a:rPr lang="fr-FR" dirty="0">
                <a:solidFill>
                  <a:srgbClr val="011F39"/>
                </a:solidFill>
              </a:rPr>
              <a:t>de Spring</a:t>
            </a:r>
          </a:p>
          <a:p>
            <a:pPr>
              <a:lnSpc>
                <a:spcPct val="120000"/>
              </a:lnSpc>
              <a:buClr>
                <a:srgbClr val="011F39"/>
              </a:buClr>
            </a:pPr>
            <a:endParaRPr lang="fr-FR" sz="2400" dirty="0">
              <a:solidFill>
                <a:srgbClr val="011F39"/>
              </a:solidFill>
            </a:endParaRPr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6D568089-B2B3-4769-9325-554149C6E5C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4184" y="6124781"/>
            <a:ext cx="528777" cy="528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726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8E028F3-B265-4C26-AE39-985114110839}"/>
              </a:ext>
            </a:extLst>
          </p:cNvPr>
          <p:cNvSpPr/>
          <p:nvPr/>
        </p:nvSpPr>
        <p:spPr>
          <a:xfrm>
            <a:off x="0" y="0"/>
            <a:ext cx="3470989" cy="6858000"/>
          </a:xfrm>
          <a:prstGeom prst="rect">
            <a:avLst/>
          </a:prstGeom>
          <a:solidFill>
            <a:srgbClr val="3B5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" name="Graphique 9" descr="Objectif">
            <a:extLst>
              <a:ext uri="{FF2B5EF4-FFF2-40B4-BE49-F238E27FC236}">
                <a16:creationId xmlns:a16="http://schemas.microsoft.com/office/drawing/2014/main" id="{E1102742-C409-45FE-B8C4-7EA6C9A7C2D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4185" y="428630"/>
            <a:ext cx="587415" cy="587415"/>
          </a:xfrm>
          <a:prstGeom prst="rect">
            <a:avLst/>
          </a:prstGeom>
        </p:spPr>
      </p:pic>
      <p:sp>
        <p:nvSpPr>
          <p:cNvPr id="12" name="Espace réservé du texte 19">
            <a:extLst>
              <a:ext uri="{FF2B5EF4-FFF2-40B4-BE49-F238E27FC236}">
                <a16:creationId xmlns:a16="http://schemas.microsoft.com/office/drawing/2014/main" id="{2B41308F-BC0B-48D7-87BB-2B0B96E1A818}"/>
              </a:ext>
            </a:extLst>
          </p:cNvPr>
          <p:cNvSpPr txBox="1">
            <a:spLocks/>
          </p:cNvSpPr>
          <p:nvPr/>
        </p:nvSpPr>
        <p:spPr>
          <a:xfrm>
            <a:off x="354186" y="1240233"/>
            <a:ext cx="2852415" cy="4421658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OBJECTIFS</a:t>
            </a:r>
          </a:p>
        </p:txBody>
      </p:sp>
      <p:sp>
        <p:nvSpPr>
          <p:cNvPr id="14" name="Titre 1">
            <a:extLst>
              <a:ext uri="{FF2B5EF4-FFF2-40B4-BE49-F238E27FC236}">
                <a16:creationId xmlns:a16="http://schemas.microsoft.com/office/drawing/2014/main" id="{3C4C42B5-78D4-43BA-9AEF-E786F5CC3DDE}"/>
              </a:ext>
            </a:extLst>
          </p:cNvPr>
          <p:cNvSpPr txBox="1">
            <a:spLocks/>
          </p:cNvSpPr>
          <p:nvPr/>
        </p:nvSpPr>
        <p:spPr>
          <a:xfrm>
            <a:off x="3825174" y="428630"/>
            <a:ext cx="8012641" cy="542920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kern="1200">
                <a:solidFill>
                  <a:srgbClr val="222933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fr-FR" dirty="0">
                <a:solidFill>
                  <a:srgbClr val="141E26"/>
                </a:solidFill>
              </a:rPr>
              <a:t>Java </a:t>
            </a:r>
            <a:r>
              <a:rPr lang="fr-FR" dirty="0" err="1">
                <a:solidFill>
                  <a:srgbClr val="141E26"/>
                </a:solidFill>
              </a:rPr>
              <a:t>Frameworks</a:t>
            </a:r>
            <a:endParaRPr lang="fr-FR" dirty="0">
              <a:solidFill>
                <a:srgbClr val="141E26"/>
              </a:solidFill>
            </a:endParaRPr>
          </a:p>
          <a:p>
            <a:r>
              <a:rPr lang="fr-FR" b="1" cap="all" dirty="0">
                <a:solidFill>
                  <a:srgbClr val="3B518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OBJECTIFS</a:t>
            </a:r>
          </a:p>
        </p:txBody>
      </p:sp>
      <p:pic>
        <p:nvPicPr>
          <p:cNvPr id="16" name="Graphique 15">
            <a:extLst>
              <a:ext uri="{FF2B5EF4-FFF2-40B4-BE49-F238E27FC236}">
                <a16:creationId xmlns:a16="http://schemas.microsoft.com/office/drawing/2014/main" id="{5727DDCA-0BE5-4E22-A2E0-0367F5B3627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4185" y="6124782"/>
            <a:ext cx="528776" cy="528776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407441ED-22CD-4BE0-BAC9-3DE1A5B5DD30}"/>
              </a:ext>
            </a:extLst>
          </p:cNvPr>
          <p:cNvSpPr/>
          <p:nvPr/>
        </p:nvSpPr>
        <p:spPr>
          <a:xfrm>
            <a:off x="3825172" y="1242326"/>
            <a:ext cx="3566227" cy="2451862"/>
          </a:xfrm>
          <a:prstGeom prst="rect">
            <a:avLst/>
          </a:prstGeom>
          <a:solidFill>
            <a:srgbClr val="141E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Organigramme : Entrée manuelle 27">
            <a:extLst>
              <a:ext uri="{FF2B5EF4-FFF2-40B4-BE49-F238E27FC236}">
                <a16:creationId xmlns:a16="http://schemas.microsoft.com/office/drawing/2014/main" id="{198D380E-6092-4D34-BB2B-D9FDFA98D592}"/>
              </a:ext>
            </a:extLst>
          </p:cNvPr>
          <p:cNvSpPr/>
          <p:nvPr/>
        </p:nvSpPr>
        <p:spPr>
          <a:xfrm>
            <a:off x="3825173" y="2588789"/>
            <a:ext cx="3566226" cy="1105398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00"/>
              <a:gd name="connsiteY0" fmla="*/ 5753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5753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5753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5753"/>
                </a:lnTo>
                <a:close/>
              </a:path>
            </a:pathLst>
          </a:custGeom>
          <a:solidFill>
            <a:srgbClr val="AAD23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ctrTitle" idx="4294967295"/>
          </p:nvPr>
        </p:nvSpPr>
        <p:spPr>
          <a:xfrm>
            <a:off x="3981450" y="1510853"/>
            <a:ext cx="3219450" cy="341632"/>
          </a:xfrm>
          <a:noFill/>
          <a:ln>
            <a:noFill/>
          </a:ln>
        </p:spPr>
        <p:txBody>
          <a:bodyPr wrap="square" anchor="t" anchorCtr="0">
            <a:spAutoFit/>
          </a:bodyPr>
          <a:lstStyle/>
          <a:p>
            <a:r>
              <a:rPr lang="fr-FR" sz="1800" dirty="0">
                <a:solidFill>
                  <a:srgbClr val="FFFFFF"/>
                </a:solidFill>
              </a:rPr>
              <a:t>Introduction à AOP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522FDB3-AE46-4618-A27A-2408B17A0AFC}"/>
              </a:ext>
            </a:extLst>
          </p:cNvPr>
          <p:cNvSpPr/>
          <p:nvPr/>
        </p:nvSpPr>
        <p:spPr>
          <a:xfrm>
            <a:off x="8271587" y="1186766"/>
            <a:ext cx="3566227" cy="2451862"/>
          </a:xfrm>
          <a:prstGeom prst="rect">
            <a:avLst/>
          </a:prstGeom>
          <a:solidFill>
            <a:srgbClr val="141E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Organigramme : Entrée manuelle 27">
            <a:extLst>
              <a:ext uri="{FF2B5EF4-FFF2-40B4-BE49-F238E27FC236}">
                <a16:creationId xmlns:a16="http://schemas.microsoft.com/office/drawing/2014/main" id="{156EFFAF-ACF8-4ACB-BF38-FB64C804FC80}"/>
              </a:ext>
            </a:extLst>
          </p:cNvPr>
          <p:cNvSpPr/>
          <p:nvPr/>
        </p:nvSpPr>
        <p:spPr>
          <a:xfrm>
            <a:off x="8271587" y="2588789"/>
            <a:ext cx="3566226" cy="1105398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00"/>
              <a:gd name="connsiteY0" fmla="*/ 5753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5753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5753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5753"/>
                </a:lnTo>
                <a:close/>
              </a:path>
            </a:pathLst>
          </a:custGeom>
          <a:solidFill>
            <a:srgbClr val="3B518E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Titre 1">
            <a:extLst>
              <a:ext uri="{FF2B5EF4-FFF2-40B4-BE49-F238E27FC236}">
                <a16:creationId xmlns:a16="http://schemas.microsoft.com/office/drawing/2014/main" id="{CAF52408-79BF-4BB1-BAD9-055F85DD5055}"/>
              </a:ext>
            </a:extLst>
          </p:cNvPr>
          <p:cNvSpPr txBox="1">
            <a:spLocks/>
          </p:cNvSpPr>
          <p:nvPr/>
        </p:nvSpPr>
        <p:spPr>
          <a:xfrm>
            <a:off x="8429626" y="1501945"/>
            <a:ext cx="3171824" cy="34163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+mj-cs"/>
              </a:defRPr>
            </a:lvl1pPr>
          </a:lstStyle>
          <a:p>
            <a:r>
              <a:rPr lang="fr-FR" sz="1800" dirty="0">
                <a:solidFill>
                  <a:srgbClr val="FFFFFF"/>
                </a:solidFill>
              </a:rPr>
              <a:t>Spring AOP</a:t>
            </a:r>
          </a:p>
        </p:txBody>
      </p:sp>
      <p:sp>
        <p:nvSpPr>
          <p:cNvPr id="32" name="Organigramme : Entrée manuelle 27">
            <a:extLst>
              <a:ext uri="{FF2B5EF4-FFF2-40B4-BE49-F238E27FC236}">
                <a16:creationId xmlns:a16="http://schemas.microsoft.com/office/drawing/2014/main" id="{8E232A21-C057-49F8-A96A-203E18686FC4}"/>
              </a:ext>
            </a:extLst>
          </p:cNvPr>
          <p:cNvSpPr/>
          <p:nvPr/>
        </p:nvSpPr>
        <p:spPr>
          <a:xfrm flipH="1">
            <a:off x="3825171" y="2588789"/>
            <a:ext cx="3566226" cy="1105398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00"/>
              <a:gd name="connsiteY0" fmla="*/ 5753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5753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5753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5753"/>
                </a:lnTo>
                <a:close/>
              </a:path>
            </a:pathLst>
          </a:custGeom>
          <a:solidFill>
            <a:srgbClr val="AAD2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Organigramme : Entrée manuelle 27">
            <a:extLst>
              <a:ext uri="{FF2B5EF4-FFF2-40B4-BE49-F238E27FC236}">
                <a16:creationId xmlns:a16="http://schemas.microsoft.com/office/drawing/2014/main" id="{B0ED99D8-09C5-47F1-BA8F-DF712EDE29E9}"/>
              </a:ext>
            </a:extLst>
          </p:cNvPr>
          <p:cNvSpPr/>
          <p:nvPr/>
        </p:nvSpPr>
        <p:spPr>
          <a:xfrm flipH="1">
            <a:off x="8271587" y="2588788"/>
            <a:ext cx="3566226" cy="1105398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00"/>
              <a:gd name="connsiteY0" fmla="*/ 5753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5753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5753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5753"/>
                </a:lnTo>
                <a:close/>
              </a:path>
            </a:pathLst>
          </a:custGeom>
          <a:solidFill>
            <a:srgbClr val="3B5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C019884-BA86-4B0F-8E48-4FEB774059EE}"/>
              </a:ext>
            </a:extLst>
          </p:cNvPr>
          <p:cNvSpPr/>
          <p:nvPr/>
        </p:nvSpPr>
        <p:spPr>
          <a:xfrm>
            <a:off x="3825172" y="3962278"/>
            <a:ext cx="3566227" cy="2451862"/>
          </a:xfrm>
          <a:prstGeom prst="rect">
            <a:avLst/>
          </a:prstGeom>
          <a:solidFill>
            <a:srgbClr val="141E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Organigramme : Entrée manuelle 27">
            <a:extLst>
              <a:ext uri="{FF2B5EF4-FFF2-40B4-BE49-F238E27FC236}">
                <a16:creationId xmlns:a16="http://schemas.microsoft.com/office/drawing/2014/main" id="{E1065FBA-2AAE-4D0A-BAAA-9BFCA98864EB}"/>
              </a:ext>
            </a:extLst>
          </p:cNvPr>
          <p:cNvSpPr/>
          <p:nvPr/>
        </p:nvSpPr>
        <p:spPr>
          <a:xfrm>
            <a:off x="3825173" y="5311427"/>
            <a:ext cx="3566226" cy="1102712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00"/>
              <a:gd name="connsiteY0" fmla="*/ 5753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5753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5753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5753"/>
                </a:lnTo>
                <a:close/>
              </a:path>
            </a:pathLst>
          </a:custGeom>
          <a:solidFill>
            <a:srgbClr val="06516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Titre 1">
            <a:extLst>
              <a:ext uri="{FF2B5EF4-FFF2-40B4-BE49-F238E27FC236}">
                <a16:creationId xmlns:a16="http://schemas.microsoft.com/office/drawing/2014/main" id="{4C5AE0EA-6490-4053-BB7D-1891CC555C4B}"/>
              </a:ext>
            </a:extLst>
          </p:cNvPr>
          <p:cNvSpPr txBox="1">
            <a:spLocks/>
          </p:cNvSpPr>
          <p:nvPr/>
        </p:nvSpPr>
        <p:spPr>
          <a:xfrm>
            <a:off x="3981450" y="4230805"/>
            <a:ext cx="3219450" cy="34163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+mj-cs"/>
              </a:defRPr>
            </a:lvl1pPr>
          </a:lstStyle>
          <a:p>
            <a:r>
              <a:rPr lang="fr-FR" sz="1800" dirty="0">
                <a:solidFill>
                  <a:srgbClr val="FFFFFF"/>
                </a:solidFill>
              </a:rPr>
              <a:t>Mise en place de logs</a:t>
            </a:r>
            <a:endParaRPr lang="fr-FR" sz="1800" dirty="0">
              <a:solidFill>
                <a:schemeClr val="bg1"/>
              </a:solidFill>
            </a:endParaRPr>
          </a:p>
        </p:txBody>
      </p:sp>
      <p:sp>
        <p:nvSpPr>
          <p:cNvPr id="37" name="Organigramme : Entrée manuelle 27">
            <a:extLst>
              <a:ext uri="{FF2B5EF4-FFF2-40B4-BE49-F238E27FC236}">
                <a16:creationId xmlns:a16="http://schemas.microsoft.com/office/drawing/2014/main" id="{49EA19CE-E787-4BF6-AEC1-DCEC39FC664E}"/>
              </a:ext>
            </a:extLst>
          </p:cNvPr>
          <p:cNvSpPr/>
          <p:nvPr/>
        </p:nvSpPr>
        <p:spPr>
          <a:xfrm flipH="1">
            <a:off x="3825171" y="5311427"/>
            <a:ext cx="3566226" cy="1102712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00"/>
              <a:gd name="connsiteY0" fmla="*/ 5753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5753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5753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5753"/>
                </a:lnTo>
                <a:close/>
              </a:path>
            </a:pathLst>
          </a:custGeom>
          <a:solidFill>
            <a:srgbClr val="0651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0" name="Titre 1">
            <a:extLst>
              <a:ext uri="{FF2B5EF4-FFF2-40B4-BE49-F238E27FC236}">
                <a16:creationId xmlns:a16="http://schemas.microsoft.com/office/drawing/2014/main" id="{86015692-C481-4AB1-807F-14F19FC3AB38}"/>
              </a:ext>
            </a:extLst>
          </p:cNvPr>
          <p:cNvSpPr txBox="1">
            <a:spLocks/>
          </p:cNvSpPr>
          <p:nvPr/>
        </p:nvSpPr>
        <p:spPr>
          <a:xfrm>
            <a:off x="8429626" y="4221898"/>
            <a:ext cx="3171824" cy="84023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+mj-cs"/>
              </a:defRPr>
            </a:lvl1pPr>
          </a:lstStyle>
          <a:p>
            <a:r>
              <a:rPr lang="fr-FR" sz="1800" dirty="0">
                <a:solidFill>
                  <a:srgbClr val="FFFFFF"/>
                </a:solidFill>
              </a:rPr>
              <a:t>Savoir utiliser des attributs du contrôleur pour agir sur l’affichage</a:t>
            </a:r>
          </a:p>
        </p:txBody>
      </p:sp>
    </p:spTree>
    <p:extLst>
      <p:ext uri="{BB962C8B-B14F-4D97-AF65-F5344CB8AC3E}">
        <p14:creationId xmlns:p14="http://schemas.microsoft.com/office/powerpoint/2010/main" val="4294068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8E028F3-B265-4C26-AE39-985114110839}"/>
              </a:ext>
            </a:extLst>
          </p:cNvPr>
          <p:cNvSpPr/>
          <p:nvPr/>
        </p:nvSpPr>
        <p:spPr>
          <a:xfrm>
            <a:off x="0" y="0"/>
            <a:ext cx="3470989" cy="6858000"/>
          </a:xfrm>
          <a:prstGeom prst="rect">
            <a:avLst/>
          </a:prstGeom>
          <a:solidFill>
            <a:srgbClr val="3B5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Espace réservé du texte 19">
            <a:extLst>
              <a:ext uri="{FF2B5EF4-FFF2-40B4-BE49-F238E27FC236}">
                <a16:creationId xmlns:a16="http://schemas.microsoft.com/office/drawing/2014/main" id="{2B41308F-BC0B-48D7-87BB-2B0B96E1A818}"/>
              </a:ext>
            </a:extLst>
          </p:cNvPr>
          <p:cNvSpPr txBox="1">
            <a:spLocks/>
          </p:cNvSpPr>
          <p:nvPr/>
        </p:nvSpPr>
        <p:spPr>
          <a:xfrm>
            <a:off x="354186" y="1240233"/>
            <a:ext cx="2852415" cy="4421658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SOMMAIRE</a:t>
            </a:r>
          </a:p>
        </p:txBody>
      </p:sp>
      <p:sp>
        <p:nvSpPr>
          <p:cNvPr id="14" name="Titre 1">
            <a:extLst>
              <a:ext uri="{FF2B5EF4-FFF2-40B4-BE49-F238E27FC236}">
                <a16:creationId xmlns:a16="http://schemas.microsoft.com/office/drawing/2014/main" id="{3C4C42B5-78D4-43BA-9AEF-E786F5CC3DDE}"/>
              </a:ext>
            </a:extLst>
          </p:cNvPr>
          <p:cNvSpPr txBox="1">
            <a:spLocks/>
          </p:cNvSpPr>
          <p:nvPr/>
        </p:nvSpPr>
        <p:spPr>
          <a:xfrm>
            <a:off x="3825174" y="428630"/>
            <a:ext cx="8012641" cy="438699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kern="1200">
                <a:solidFill>
                  <a:srgbClr val="222933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fr-FR" dirty="0">
                <a:solidFill>
                  <a:srgbClr val="141E26"/>
                </a:solidFill>
              </a:rPr>
              <a:t>Java </a:t>
            </a:r>
            <a:r>
              <a:rPr lang="fr-FR" dirty="0" err="1">
                <a:solidFill>
                  <a:srgbClr val="141E26"/>
                </a:solidFill>
              </a:rPr>
              <a:t>Frameworks</a:t>
            </a:r>
            <a:endParaRPr lang="fr-FR" dirty="0">
              <a:solidFill>
                <a:srgbClr val="141E26"/>
              </a:solidFill>
            </a:endParaRPr>
          </a:p>
          <a:p>
            <a:r>
              <a:rPr lang="fr-FR" b="1" cap="all" dirty="0">
                <a:solidFill>
                  <a:srgbClr val="3B518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SOMMAIRE</a:t>
            </a:r>
          </a:p>
        </p:txBody>
      </p:sp>
      <p:pic>
        <p:nvPicPr>
          <p:cNvPr id="16" name="Graphique 15">
            <a:extLst>
              <a:ext uri="{FF2B5EF4-FFF2-40B4-BE49-F238E27FC236}">
                <a16:creationId xmlns:a16="http://schemas.microsoft.com/office/drawing/2014/main" id="{5727DDCA-0BE5-4E22-A2E0-0367F5B3627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4185" y="6124782"/>
            <a:ext cx="528776" cy="528776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ctrTitle" idx="4294967295"/>
          </p:nvPr>
        </p:nvSpPr>
        <p:spPr>
          <a:xfrm>
            <a:off x="4342341" y="1112461"/>
            <a:ext cx="6606396" cy="341632"/>
          </a:xfrm>
          <a:noFill/>
          <a:ln>
            <a:noFill/>
          </a:ln>
        </p:spPr>
        <p:txBody>
          <a:bodyPr wrap="square" anchor="t" anchorCtr="0">
            <a:spAutoFit/>
          </a:bodyPr>
          <a:lstStyle/>
          <a:p>
            <a:r>
              <a:rPr lang="fr-FR" sz="1800" dirty="0">
                <a:solidFill>
                  <a:srgbClr val="141E26"/>
                </a:solidFill>
              </a:rPr>
              <a:t>Introduction à AOP</a:t>
            </a:r>
            <a:endParaRPr lang="fr-FR" sz="1800" b="1" dirty="0">
              <a:solidFill>
                <a:srgbClr val="141E26"/>
              </a:solidFill>
            </a:endParaRPr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C034616E-7336-4DBC-BEEC-32134FC5CA9A}"/>
              </a:ext>
            </a:extLst>
          </p:cNvPr>
          <p:cNvGrpSpPr/>
          <p:nvPr/>
        </p:nvGrpSpPr>
        <p:grpSpPr>
          <a:xfrm>
            <a:off x="3816714" y="1112462"/>
            <a:ext cx="352619" cy="341632"/>
            <a:chOff x="3816714" y="1112462"/>
            <a:chExt cx="542922" cy="526006"/>
          </a:xfrm>
        </p:grpSpPr>
        <p:sp>
          <p:nvSpPr>
            <p:cNvPr id="28" name="Organigramme : Entrée manuelle 27">
              <a:extLst>
                <a:ext uri="{FF2B5EF4-FFF2-40B4-BE49-F238E27FC236}">
                  <a16:creationId xmlns:a16="http://schemas.microsoft.com/office/drawing/2014/main" id="{198D380E-6092-4D34-BB2B-D9FDFA98D592}"/>
                </a:ext>
              </a:extLst>
            </p:cNvPr>
            <p:cNvSpPr/>
            <p:nvPr/>
          </p:nvSpPr>
          <p:spPr>
            <a:xfrm rot="5400000">
              <a:off x="3825173" y="1104005"/>
              <a:ext cx="526006" cy="542920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" fmla="*/ 0 w 10000"/>
                <a:gd name="connsiteY0" fmla="*/ 5753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5753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0" y="5753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5753"/>
                  </a:lnTo>
                  <a:close/>
                </a:path>
              </a:pathLst>
            </a:custGeom>
            <a:solidFill>
              <a:srgbClr val="AAD23B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2" name="Organigramme : Entrée manuelle 27">
              <a:extLst>
                <a:ext uri="{FF2B5EF4-FFF2-40B4-BE49-F238E27FC236}">
                  <a16:creationId xmlns:a16="http://schemas.microsoft.com/office/drawing/2014/main" id="{8E232A21-C057-49F8-A96A-203E18686FC4}"/>
                </a:ext>
              </a:extLst>
            </p:cNvPr>
            <p:cNvSpPr/>
            <p:nvPr/>
          </p:nvSpPr>
          <p:spPr>
            <a:xfrm rot="5400000" flipH="1">
              <a:off x="3825171" y="1104005"/>
              <a:ext cx="526006" cy="542920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" fmla="*/ 0 w 10000"/>
                <a:gd name="connsiteY0" fmla="*/ 5753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5753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0" y="5753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5753"/>
                  </a:lnTo>
                  <a:close/>
                </a:path>
              </a:pathLst>
            </a:custGeom>
            <a:solidFill>
              <a:srgbClr val="AAD2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23" name="Graphique 22" descr="Diagramme de Gantt avec un remplissage uni">
            <a:extLst>
              <a:ext uri="{FF2B5EF4-FFF2-40B4-BE49-F238E27FC236}">
                <a16:creationId xmlns:a16="http://schemas.microsoft.com/office/drawing/2014/main" id="{B99F2089-E1F9-457E-ACD0-AD5C1BF1E4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354185" y="428629"/>
            <a:ext cx="587415" cy="587415"/>
          </a:xfrm>
          <a:prstGeom prst="rect">
            <a:avLst/>
          </a:prstGeom>
        </p:spPr>
      </p:pic>
      <p:sp>
        <p:nvSpPr>
          <p:cNvPr id="30" name="Titre 1">
            <a:extLst>
              <a:ext uri="{FF2B5EF4-FFF2-40B4-BE49-F238E27FC236}">
                <a16:creationId xmlns:a16="http://schemas.microsoft.com/office/drawing/2014/main" id="{6EB776A7-6E6C-4154-8A6E-454039D93BC0}"/>
              </a:ext>
            </a:extLst>
          </p:cNvPr>
          <p:cNvSpPr txBox="1">
            <a:spLocks/>
          </p:cNvSpPr>
          <p:nvPr/>
        </p:nvSpPr>
        <p:spPr>
          <a:xfrm>
            <a:off x="4342342" y="1873356"/>
            <a:ext cx="6606395" cy="34163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+mj-cs"/>
              </a:defRPr>
            </a:lvl1pPr>
          </a:lstStyle>
          <a:p>
            <a:r>
              <a:rPr lang="fr-FR" sz="1800" dirty="0">
                <a:solidFill>
                  <a:srgbClr val="141E26"/>
                </a:solidFill>
              </a:rPr>
              <a:t>Spring AOP</a:t>
            </a:r>
          </a:p>
        </p:txBody>
      </p:sp>
      <p:grpSp>
        <p:nvGrpSpPr>
          <p:cNvPr id="24" name="Groupe 23">
            <a:extLst>
              <a:ext uri="{FF2B5EF4-FFF2-40B4-BE49-F238E27FC236}">
                <a16:creationId xmlns:a16="http://schemas.microsoft.com/office/drawing/2014/main" id="{656A818E-C971-67BE-5B56-5EBCD13BBB1F}"/>
              </a:ext>
            </a:extLst>
          </p:cNvPr>
          <p:cNvGrpSpPr/>
          <p:nvPr/>
        </p:nvGrpSpPr>
        <p:grpSpPr>
          <a:xfrm>
            <a:off x="3816713" y="1112462"/>
            <a:ext cx="352619" cy="341632"/>
            <a:chOff x="3816714" y="1112462"/>
            <a:chExt cx="542922" cy="526006"/>
          </a:xfrm>
        </p:grpSpPr>
        <p:sp>
          <p:nvSpPr>
            <p:cNvPr id="25" name="Organigramme : Entrée manuelle 27">
              <a:extLst>
                <a:ext uri="{FF2B5EF4-FFF2-40B4-BE49-F238E27FC236}">
                  <a16:creationId xmlns:a16="http://schemas.microsoft.com/office/drawing/2014/main" id="{005DE19E-6A23-9FD6-C951-29F3466AA868}"/>
                </a:ext>
              </a:extLst>
            </p:cNvPr>
            <p:cNvSpPr/>
            <p:nvPr/>
          </p:nvSpPr>
          <p:spPr>
            <a:xfrm rot="5400000">
              <a:off x="3825173" y="1104005"/>
              <a:ext cx="526006" cy="542920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" fmla="*/ 0 w 10000"/>
                <a:gd name="connsiteY0" fmla="*/ 5753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5753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0" y="5753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5753"/>
                  </a:lnTo>
                  <a:close/>
                </a:path>
              </a:pathLst>
            </a:custGeom>
            <a:solidFill>
              <a:srgbClr val="AAD23B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6" name="Organigramme : Entrée manuelle 27">
              <a:extLst>
                <a:ext uri="{FF2B5EF4-FFF2-40B4-BE49-F238E27FC236}">
                  <a16:creationId xmlns:a16="http://schemas.microsoft.com/office/drawing/2014/main" id="{1DDC40F6-9F17-346B-E4BA-9B046DFCB448}"/>
                </a:ext>
              </a:extLst>
            </p:cNvPr>
            <p:cNvSpPr/>
            <p:nvPr/>
          </p:nvSpPr>
          <p:spPr>
            <a:xfrm rot="5400000" flipH="1">
              <a:off x="3825171" y="1104005"/>
              <a:ext cx="526006" cy="542920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" fmla="*/ 0 w 10000"/>
                <a:gd name="connsiteY0" fmla="*/ 5753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5753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0" y="5753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5753"/>
                  </a:lnTo>
                  <a:close/>
                </a:path>
              </a:pathLst>
            </a:custGeom>
            <a:solidFill>
              <a:srgbClr val="AAD2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557A084D-2F45-9231-5371-4B3C1CE1E729}"/>
              </a:ext>
            </a:extLst>
          </p:cNvPr>
          <p:cNvGrpSpPr/>
          <p:nvPr/>
        </p:nvGrpSpPr>
        <p:grpSpPr>
          <a:xfrm rot="5400000">
            <a:off x="3822206" y="1867864"/>
            <a:ext cx="341634" cy="352619"/>
            <a:chOff x="8271587" y="2588788"/>
            <a:chExt cx="3566226" cy="1105399"/>
          </a:xfrm>
        </p:grpSpPr>
        <p:sp>
          <p:nvSpPr>
            <p:cNvPr id="29" name="Organigramme : Entrée manuelle 27">
              <a:extLst>
                <a:ext uri="{FF2B5EF4-FFF2-40B4-BE49-F238E27FC236}">
                  <a16:creationId xmlns:a16="http://schemas.microsoft.com/office/drawing/2014/main" id="{E30889D4-C6AA-9C5C-CBBB-9B91CE4BEC7A}"/>
                </a:ext>
              </a:extLst>
            </p:cNvPr>
            <p:cNvSpPr/>
            <p:nvPr/>
          </p:nvSpPr>
          <p:spPr>
            <a:xfrm>
              <a:off x="8271587" y="2588789"/>
              <a:ext cx="3566226" cy="1105398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" fmla="*/ 0 w 10000"/>
                <a:gd name="connsiteY0" fmla="*/ 5753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5753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0" y="5753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5753"/>
                  </a:lnTo>
                  <a:close/>
                </a:path>
              </a:pathLst>
            </a:custGeom>
            <a:solidFill>
              <a:srgbClr val="3B518E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4" name="Organigramme : Entrée manuelle 27">
              <a:extLst>
                <a:ext uri="{FF2B5EF4-FFF2-40B4-BE49-F238E27FC236}">
                  <a16:creationId xmlns:a16="http://schemas.microsoft.com/office/drawing/2014/main" id="{085E5184-9D01-25CC-2B0E-542195C22BAC}"/>
                </a:ext>
              </a:extLst>
            </p:cNvPr>
            <p:cNvSpPr/>
            <p:nvPr/>
          </p:nvSpPr>
          <p:spPr>
            <a:xfrm flipH="1">
              <a:off x="8271587" y="2588788"/>
              <a:ext cx="3566226" cy="1105398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" fmla="*/ 0 w 10000"/>
                <a:gd name="connsiteY0" fmla="*/ 5753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5753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0" y="5753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5753"/>
                  </a:lnTo>
                  <a:close/>
                </a:path>
              </a:pathLst>
            </a:custGeom>
            <a:solidFill>
              <a:srgbClr val="3B51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2278915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C944C23-0306-4C79-A615-0F5495658BA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11F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7" name="Graphique 6">
            <a:extLst>
              <a:ext uri="{FF2B5EF4-FFF2-40B4-BE49-F238E27FC236}">
                <a16:creationId xmlns:a16="http://schemas.microsoft.com/office/drawing/2014/main" id="{9E6F0052-C844-4C3B-948F-88E3961AD71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4185" y="6124782"/>
            <a:ext cx="528776" cy="528776"/>
          </a:xfrm>
          <a:prstGeom prst="rect">
            <a:avLst/>
          </a:prstGeom>
        </p:spPr>
      </p:pic>
      <p:sp>
        <p:nvSpPr>
          <p:cNvPr id="4" name="Titre 1">
            <a:extLst>
              <a:ext uri="{FF2B5EF4-FFF2-40B4-BE49-F238E27FC236}">
                <a16:creationId xmlns:a16="http://schemas.microsoft.com/office/drawing/2014/main" id="{22BF55BC-6F2B-4024-95D5-A0C7ADD879BE}"/>
              </a:ext>
            </a:extLst>
          </p:cNvPr>
          <p:cNvSpPr txBox="1">
            <a:spLocks/>
          </p:cNvSpPr>
          <p:nvPr/>
        </p:nvSpPr>
        <p:spPr>
          <a:xfrm>
            <a:off x="3825174" y="428630"/>
            <a:ext cx="8012641" cy="438699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kern="1200">
                <a:solidFill>
                  <a:srgbClr val="222933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fr-FR" dirty="0">
                <a:solidFill>
                  <a:schemeClr val="bg1"/>
                </a:solidFill>
              </a:rPr>
              <a:t>Java </a:t>
            </a:r>
            <a:r>
              <a:rPr lang="fr-FR" dirty="0" err="1">
                <a:solidFill>
                  <a:schemeClr val="bg1"/>
                </a:solidFill>
              </a:rPr>
              <a:t>Frameworls</a:t>
            </a:r>
            <a:endParaRPr lang="fr-FR" dirty="0">
              <a:solidFill>
                <a:schemeClr val="bg1"/>
              </a:solidFill>
            </a:endParaRPr>
          </a:p>
          <a:p>
            <a:r>
              <a:rPr lang="fr-FR" b="1" cap="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AOP</a:t>
            </a:r>
          </a:p>
        </p:txBody>
      </p:sp>
      <p:sp>
        <p:nvSpPr>
          <p:cNvPr id="5" name="Espace réservé du texte 19">
            <a:extLst>
              <a:ext uri="{FF2B5EF4-FFF2-40B4-BE49-F238E27FC236}">
                <a16:creationId xmlns:a16="http://schemas.microsoft.com/office/drawing/2014/main" id="{E04311FB-FBF7-4BC4-BD8F-F8A468C6FE97}"/>
              </a:ext>
            </a:extLst>
          </p:cNvPr>
          <p:cNvSpPr txBox="1">
            <a:spLocks/>
          </p:cNvSpPr>
          <p:nvPr/>
        </p:nvSpPr>
        <p:spPr>
          <a:xfrm>
            <a:off x="354185" y="2699281"/>
            <a:ext cx="11483629" cy="6093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4400" dirty="0"/>
              <a:t>Introduction à AOP</a:t>
            </a:r>
          </a:p>
        </p:txBody>
      </p:sp>
    </p:spTree>
    <p:extLst>
      <p:ext uri="{BB962C8B-B14F-4D97-AF65-F5344CB8AC3E}">
        <p14:creationId xmlns:p14="http://schemas.microsoft.com/office/powerpoint/2010/main" val="3081770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re 1">
            <a:extLst>
              <a:ext uri="{FF2B5EF4-FFF2-40B4-BE49-F238E27FC236}">
                <a16:creationId xmlns:a16="http://schemas.microsoft.com/office/drawing/2014/main" id="{7039B82E-248A-E9BB-B359-FE75DAA2329F}"/>
              </a:ext>
            </a:extLst>
          </p:cNvPr>
          <p:cNvSpPr txBox="1">
            <a:spLocks/>
          </p:cNvSpPr>
          <p:nvPr/>
        </p:nvSpPr>
        <p:spPr>
          <a:xfrm>
            <a:off x="3506875" y="1316959"/>
            <a:ext cx="8330938" cy="500028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fr-FR" sz="2400" dirty="0">
                <a:solidFill>
                  <a:srgbClr val="011F39"/>
                </a:solidFill>
              </a:rPr>
              <a:t>Limites de la programmation orienté objet (POO) seule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rgbClr val="011F39"/>
                </a:solidFill>
              </a:rPr>
              <a:t>POO est très performante pour découper  en couches précises une application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rgbClr val="011F39"/>
                </a:solidFill>
              </a:rPr>
              <a:t>Mais dès qu’un service est transverse, ça dégrade le modèle objet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11F39"/>
                </a:solidFill>
              </a:rPr>
              <a:t>Exemples de services transverses :</a:t>
            </a:r>
          </a:p>
          <a:p>
            <a:pPr marL="1257300" lvl="2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srgbClr val="011F39"/>
                </a:solidFill>
              </a:rPr>
              <a:t>la sécurité, </a:t>
            </a:r>
          </a:p>
          <a:p>
            <a:pPr marL="1257300" lvl="2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srgbClr val="011F39"/>
                </a:solidFill>
              </a:rPr>
              <a:t>la gestion transactionnelle de la persistance, </a:t>
            </a:r>
          </a:p>
          <a:p>
            <a:pPr marL="1257300" lvl="2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srgbClr val="011F39"/>
                </a:solidFill>
              </a:rPr>
              <a:t>la synchronisation, </a:t>
            </a:r>
          </a:p>
          <a:p>
            <a:pPr marL="1257300" lvl="2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srgbClr val="011F39"/>
                </a:solidFill>
              </a:rPr>
              <a:t>le </a:t>
            </a:r>
            <a:r>
              <a:rPr lang="fr-FR" sz="1600" dirty="0" err="1">
                <a:solidFill>
                  <a:srgbClr val="011F39"/>
                </a:solidFill>
              </a:rPr>
              <a:t>logging</a:t>
            </a:r>
            <a:r>
              <a:rPr lang="fr-FR" sz="1600" dirty="0">
                <a:solidFill>
                  <a:srgbClr val="011F39"/>
                </a:solidFill>
              </a:rPr>
              <a:t> …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fr-FR" dirty="0">
              <a:solidFill>
                <a:srgbClr val="011F39"/>
              </a:solidFill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rgbClr val="011F39"/>
                </a:solidFill>
              </a:rPr>
              <a:t>Une solution : </a:t>
            </a:r>
            <a:r>
              <a:rPr lang="fr-FR" sz="2400" dirty="0">
                <a:solidFill>
                  <a:srgbClr val="95B258"/>
                </a:solidFill>
              </a:rPr>
              <a:t>AOP</a:t>
            </a:r>
            <a:r>
              <a:rPr lang="fr-FR" sz="2400" dirty="0">
                <a:solidFill>
                  <a:srgbClr val="011F39"/>
                </a:solidFill>
              </a:rPr>
              <a:t> permet de découpler le code technique, du code fonctionnel</a:t>
            </a:r>
          </a:p>
        </p:txBody>
      </p:sp>
      <p:sp>
        <p:nvSpPr>
          <p:cNvPr id="5" name="Espace réservé du texte 19">
            <a:extLst>
              <a:ext uri="{FF2B5EF4-FFF2-40B4-BE49-F238E27FC236}">
                <a16:creationId xmlns:a16="http://schemas.microsoft.com/office/drawing/2014/main" id="{EF71FCD1-EB37-485B-827A-23A3785D6F72}"/>
              </a:ext>
            </a:extLst>
          </p:cNvPr>
          <p:cNvSpPr txBox="1">
            <a:spLocks/>
          </p:cNvSpPr>
          <p:nvPr/>
        </p:nvSpPr>
        <p:spPr>
          <a:xfrm>
            <a:off x="354186" y="1240233"/>
            <a:ext cx="2852415" cy="4421658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solidFill>
                  <a:srgbClr val="3B518E"/>
                </a:solidFill>
              </a:rPr>
              <a:t>Introduction à AOP</a:t>
            </a: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48EE39BE-9E8A-4EFB-AA76-646D28DDBF24}"/>
              </a:ext>
            </a:extLst>
          </p:cNvPr>
          <p:cNvSpPr txBox="1">
            <a:spLocks/>
          </p:cNvSpPr>
          <p:nvPr/>
        </p:nvSpPr>
        <p:spPr>
          <a:xfrm>
            <a:off x="3825174" y="428630"/>
            <a:ext cx="8012641" cy="542920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kern="1200">
                <a:solidFill>
                  <a:srgbClr val="222933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fr-FR" dirty="0">
                <a:solidFill>
                  <a:srgbClr val="141E26"/>
                </a:solidFill>
              </a:rPr>
              <a:t>Java </a:t>
            </a:r>
            <a:r>
              <a:rPr lang="fr-FR" dirty="0" err="1">
                <a:solidFill>
                  <a:srgbClr val="141E26"/>
                </a:solidFill>
              </a:rPr>
              <a:t>Frameworks</a:t>
            </a:r>
            <a:endParaRPr lang="fr-FR" dirty="0">
              <a:solidFill>
                <a:srgbClr val="141E26"/>
              </a:solidFill>
            </a:endParaRPr>
          </a:p>
          <a:p>
            <a:r>
              <a:rPr lang="fr-FR" b="1" cap="all" dirty="0">
                <a:solidFill>
                  <a:srgbClr val="3B518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AOP</a:t>
            </a:r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6D568089-B2B3-4769-9325-554149C6E5C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4184" y="6124781"/>
            <a:ext cx="528777" cy="528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6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re 1">
            <a:extLst>
              <a:ext uri="{FF2B5EF4-FFF2-40B4-BE49-F238E27FC236}">
                <a16:creationId xmlns:a16="http://schemas.microsoft.com/office/drawing/2014/main" id="{7039B82E-248A-E9BB-B359-FE75DAA2329F}"/>
              </a:ext>
            </a:extLst>
          </p:cNvPr>
          <p:cNvSpPr txBox="1">
            <a:spLocks/>
          </p:cNvSpPr>
          <p:nvPr/>
        </p:nvSpPr>
        <p:spPr>
          <a:xfrm>
            <a:off x="3506875" y="1316959"/>
            <a:ext cx="8330938" cy="514801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fr-FR" sz="2400" dirty="0">
                <a:solidFill>
                  <a:srgbClr val="95B258"/>
                </a:solidFill>
              </a:rPr>
              <a:t>AOP</a:t>
            </a:r>
            <a:r>
              <a:rPr lang="fr-FR" sz="2400" dirty="0">
                <a:solidFill>
                  <a:srgbClr val="011F39"/>
                </a:solidFill>
              </a:rPr>
              <a:t> = </a:t>
            </a:r>
            <a:r>
              <a:rPr lang="fr-FR" sz="2400" dirty="0">
                <a:solidFill>
                  <a:srgbClr val="95B258"/>
                </a:solidFill>
              </a:rPr>
              <a:t>A</a:t>
            </a:r>
            <a:r>
              <a:rPr lang="fr-FR" sz="2400" dirty="0">
                <a:solidFill>
                  <a:srgbClr val="011F39"/>
                </a:solidFill>
              </a:rPr>
              <a:t>spect </a:t>
            </a:r>
            <a:r>
              <a:rPr lang="fr-FR" sz="2400" dirty="0" err="1">
                <a:solidFill>
                  <a:srgbClr val="95B258"/>
                </a:solidFill>
              </a:rPr>
              <a:t>O</a:t>
            </a:r>
            <a:r>
              <a:rPr lang="fr-FR" sz="2400" dirty="0" err="1">
                <a:solidFill>
                  <a:srgbClr val="011F39"/>
                </a:solidFill>
              </a:rPr>
              <a:t>riented</a:t>
            </a:r>
            <a:r>
              <a:rPr lang="fr-FR" sz="2400" dirty="0">
                <a:solidFill>
                  <a:srgbClr val="011F39"/>
                </a:solidFill>
              </a:rPr>
              <a:t> </a:t>
            </a:r>
            <a:r>
              <a:rPr lang="fr-FR" sz="2400" dirty="0" err="1">
                <a:solidFill>
                  <a:srgbClr val="95B258"/>
                </a:solidFill>
              </a:rPr>
              <a:t>P</a:t>
            </a:r>
            <a:r>
              <a:rPr lang="fr-FR" sz="2400" dirty="0" err="1">
                <a:solidFill>
                  <a:srgbClr val="011F39"/>
                </a:solidFill>
              </a:rPr>
              <a:t>rogramming</a:t>
            </a:r>
            <a:endParaRPr lang="fr-FR" sz="2400" dirty="0">
              <a:solidFill>
                <a:srgbClr val="011F39"/>
              </a:solidFill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rgbClr val="011F39"/>
                </a:solidFill>
              </a:rPr>
              <a:t>Le principe = </a:t>
            </a:r>
            <a:r>
              <a:rPr lang="fr-FR" sz="2400" dirty="0">
                <a:solidFill>
                  <a:srgbClr val="95B258"/>
                </a:solidFill>
              </a:rPr>
              <a:t>découpler le code technique, du code fonctionnel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rgbClr val="011F39"/>
                </a:solidFill>
              </a:rPr>
              <a:t>Aspects techniques transverses : 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11F39"/>
                </a:solidFill>
              </a:rPr>
              <a:t>Journalisation  logs applicative, 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11F39"/>
                </a:solidFill>
              </a:rPr>
              <a:t>persistance, transaction, 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11F39"/>
                </a:solidFill>
              </a:rPr>
              <a:t>sécurité, 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11F39"/>
                </a:solidFill>
              </a:rPr>
              <a:t>cache, chargement paresseux,… 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rgbClr val="011F39"/>
                </a:solidFill>
              </a:rPr>
              <a:t>Code métier :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11F39"/>
                </a:solidFill>
              </a:rPr>
              <a:t>Logique : Lecture du solde, débit ou crédit, demande d’une carte, etc…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11F39"/>
                </a:solidFill>
              </a:rPr>
              <a:t>Domaine : Compte bancaire, chéquier, cartes, etc.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rgbClr val="011F39"/>
                </a:solidFill>
              </a:rPr>
              <a:t>AOP centralise les traitements techniques qui ne sont pas des comportements propres au métier</a:t>
            </a:r>
          </a:p>
        </p:txBody>
      </p:sp>
      <p:sp>
        <p:nvSpPr>
          <p:cNvPr id="5" name="Espace réservé du texte 19">
            <a:extLst>
              <a:ext uri="{FF2B5EF4-FFF2-40B4-BE49-F238E27FC236}">
                <a16:creationId xmlns:a16="http://schemas.microsoft.com/office/drawing/2014/main" id="{EF71FCD1-EB37-485B-827A-23A3785D6F72}"/>
              </a:ext>
            </a:extLst>
          </p:cNvPr>
          <p:cNvSpPr txBox="1">
            <a:spLocks/>
          </p:cNvSpPr>
          <p:nvPr/>
        </p:nvSpPr>
        <p:spPr>
          <a:xfrm>
            <a:off x="354186" y="1240233"/>
            <a:ext cx="2852415" cy="4421658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solidFill>
                  <a:srgbClr val="3B518E"/>
                </a:solidFill>
              </a:rPr>
              <a:t>Introduction à AOP</a:t>
            </a: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48EE39BE-9E8A-4EFB-AA76-646D28DDBF24}"/>
              </a:ext>
            </a:extLst>
          </p:cNvPr>
          <p:cNvSpPr txBox="1">
            <a:spLocks/>
          </p:cNvSpPr>
          <p:nvPr/>
        </p:nvSpPr>
        <p:spPr>
          <a:xfrm>
            <a:off x="3825174" y="428630"/>
            <a:ext cx="8012641" cy="542920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kern="1200">
                <a:solidFill>
                  <a:srgbClr val="222933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fr-FR" dirty="0">
                <a:solidFill>
                  <a:srgbClr val="141E26"/>
                </a:solidFill>
              </a:rPr>
              <a:t>Java </a:t>
            </a:r>
            <a:r>
              <a:rPr lang="fr-FR" dirty="0" err="1">
                <a:solidFill>
                  <a:srgbClr val="141E26"/>
                </a:solidFill>
              </a:rPr>
              <a:t>Frameworks</a:t>
            </a:r>
            <a:endParaRPr lang="fr-FR" dirty="0">
              <a:solidFill>
                <a:srgbClr val="141E26"/>
              </a:solidFill>
            </a:endParaRPr>
          </a:p>
          <a:p>
            <a:r>
              <a:rPr lang="fr-FR" b="1" cap="all" dirty="0">
                <a:solidFill>
                  <a:srgbClr val="3B518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AOP</a:t>
            </a:r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6D568089-B2B3-4769-9325-554149C6E5C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4184" y="6124781"/>
            <a:ext cx="528777" cy="528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000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re 1">
            <a:extLst>
              <a:ext uri="{FF2B5EF4-FFF2-40B4-BE49-F238E27FC236}">
                <a16:creationId xmlns:a16="http://schemas.microsoft.com/office/drawing/2014/main" id="{7039B82E-248A-E9BB-B359-FE75DAA2329F}"/>
              </a:ext>
            </a:extLst>
          </p:cNvPr>
          <p:cNvSpPr txBox="1">
            <a:spLocks/>
          </p:cNvSpPr>
          <p:nvPr/>
        </p:nvSpPr>
        <p:spPr>
          <a:xfrm>
            <a:off x="3506875" y="1316959"/>
            <a:ext cx="8330938" cy="536961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fr-FR" sz="2400" dirty="0">
                <a:solidFill>
                  <a:srgbClr val="011F39"/>
                </a:solidFill>
              </a:rPr>
              <a:t>La logique de l’AOP</a:t>
            </a:r>
          </a:p>
          <a:p>
            <a:pPr>
              <a:lnSpc>
                <a:spcPct val="120000"/>
              </a:lnSpc>
            </a:pPr>
            <a:endParaRPr lang="fr-FR" sz="2400" dirty="0">
              <a:solidFill>
                <a:srgbClr val="011F39"/>
              </a:solidFill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rgbClr val="011F39"/>
                </a:solidFill>
              </a:rPr>
              <a:t>Identifier les préoccupations techniques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rgbClr val="011F39"/>
                </a:solidFill>
              </a:rPr>
              <a:t>Implémenter chaque aspect technique dans une unité appelé un “Aspect”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rgbClr val="011F39"/>
                </a:solidFill>
              </a:rPr>
              <a:t>Tisser les préoccupations avec un tisseur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fr-FR" sz="2400" dirty="0">
              <a:solidFill>
                <a:srgbClr val="011F39"/>
              </a:solidFill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fr-FR" sz="2400" dirty="0">
              <a:solidFill>
                <a:srgbClr val="011F39"/>
              </a:solidFill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fr-FR" sz="2400" dirty="0">
              <a:solidFill>
                <a:srgbClr val="011F39"/>
              </a:solidFill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fr-FR" sz="2400" dirty="0">
              <a:solidFill>
                <a:srgbClr val="011F39"/>
              </a:solidFill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fr-FR" sz="2400" dirty="0">
              <a:solidFill>
                <a:srgbClr val="011F39"/>
              </a:solidFill>
            </a:endParaRPr>
          </a:p>
          <a:p>
            <a:pPr>
              <a:lnSpc>
                <a:spcPct val="120000"/>
              </a:lnSpc>
            </a:pPr>
            <a:r>
              <a:rPr lang="fr-FR" sz="1600" dirty="0">
                <a:solidFill>
                  <a:srgbClr val="011F39"/>
                </a:solidFill>
              </a:rPr>
              <a:t>             Décomposition par aspects	                 Recomposition par aspects</a:t>
            </a:r>
          </a:p>
        </p:txBody>
      </p:sp>
      <p:sp>
        <p:nvSpPr>
          <p:cNvPr id="5" name="Espace réservé du texte 19">
            <a:extLst>
              <a:ext uri="{FF2B5EF4-FFF2-40B4-BE49-F238E27FC236}">
                <a16:creationId xmlns:a16="http://schemas.microsoft.com/office/drawing/2014/main" id="{EF71FCD1-EB37-485B-827A-23A3785D6F72}"/>
              </a:ext>
            </a:extLst>
          </p:cNvPr>
          <p:cNvSpPr txBox="1">
            <a:spLocks/>
          </p:cNvSpPr>
          <p:nvPr/>
        </p:nvSpPr>
        <p:spPr>
          <a:xfrm>
            <a:off x="354186" y="1240233"/>
            <a:ext cx="2852415" cy="4421658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solidFill>
                  <a:srgbClr val="3B518E"/>
                </a:solidFill>
              </a:rPr>
              <a:t>Introduction à AOP</a:t>
            </a: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48EE39BE-9E8A-4EFB-AA76-646D28DDBF24}"/>
              </a:ext>
            </a:extLst>
          </p:cNvPr>
          <p:cNvSpPr txBox="1">
            <a:spLocks/>
          </p:cNvSpPr>
          <p:nvPr/>
        </p:nvSpPr>
        <p:spPr>
          <a:xfrm>
            <a:off x="3825174" y="428630"/>
            <a:ext cx="8012641" cy="542920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kern="1200">
                <a:solidFill>
                  <a:srgbClr val="222933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fr-FR" dirty="0">
                <a:solidFill>
                  <a:srgbClr val="141E26"/>
                </a:solidFill>
              </a:rPr>
              <a:t>Java </a:t>
            </a:r>
            <a:r>
              <a:rPr lang="fr-FR" dirty="0" err="1">
                <a:solidFill>
                  <a:srgbClr val="141E26"/>
                </a:solidFill>
              </a:rPr>
              <a:t>Frameworks</a:t>
            </a:r>
            <a:endParaRPr lang="fr-FR" dirty="0">
              <a:solidFill>
                <a:srgbClr val="141E26"/>
              </a:solidFill>
            </a:endParaRPr>
          </a:p>
          <a:p>
            <a:r>
              <a:rPr lang="fr-FR" b="1" cap="all" dirty="0">
                <a:solidFill>
                  <a:srgbClr val="3B518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AOP</a:t>
            </a:r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6D568089-B2B3-4769-9325-554149C6E5C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4184" y="6124781"/>
            <a:ext cx="528777" cy="528777"/>
          </a:xfrm>
          <a:prstGeom prst="rect">
            <a:avLst/>
          </a:prstGeom>
        </p:spPr>
      </p:pic>
      <p:sp>
        <p:nvSpPr>
          <p:cNvPr id="2" name="Triangle isocèle 1">
            <a:extLst>
              <a:ext uri="{FF2B5EF4-FFF2-40B4-BE49-F238E27FC236}">
                <a16:creationId xmlns:a16="http://schemas.microsoft.com/office/drawing/2014/main" id="{7B10EEDF-F9FC-F038-4416-830E9ABA5903}"/>
              </a:ext>
            </a:extLst>
          </p:cNvPr>
          <p:cNvSpPr/>
          <p:nvPr/>
        </p:nvSpPr>
        <p:spPr>
          <a:xfrm>
            <a:off x="4363192" y="4139595"/>
            <a:ext cx="2251587" cy="2074606"/>
          </a:xfrm>
          <a:prstGeom prst="triangle">
            <a:avLst/>
          </a:prstGeom>
          <a:solidFill>
            <a:srgbClr val="4AA5B7">
              <a:alpha val="50000"/>
            </a:srgbClr>
          </a:solidFill>
          <a:ln>
            <a:solidFill>
              <a:srgbClr val="011F3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" name="Triangle isocèle 2">
            <a:extLst>
              <a:ext uri="{FF2B5EF4-FFF2-40B4-BE49-F238E27FC236}">
                <a16:creationId xmlns:a16="http://schemas.microsoft.com/office/drawing/2014/main" id="{C4569D0C-B5A4-E44F-F2EE-08C7286C7736}"/>
              </a:ext>
            </a:extLst>
          </p:cNvPr>
          <p:cNvSpPr/>
          <p:nvPr/>
        </p:nvSpPr>
        <p:spPr>
          <a:xfrm rot="10800000">
            <a:off x="8249477" y="4139595"/>
            <a:ext cx="2251587" cy="2074606"/>
          </a:xfrm>
          <a:prstGeom prst="triangle">
            <a:avLst/>
          </a:prstGeom>
          <a:solidFill>
            <a:srgbClr val="4AA5B7">
              <a:alpha val="50000"/>
            </a:srgbClr>
          </a:solidFill>
          <a:ln>
            <a:solidFill>
              <a:srgbClr val="011F3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CD53F533-B8A0-BE36-36F6-7A699ADF8368}"/>
              </a:ext>
            </a:extLst>
          </p:cNvPr>
          <p:cNvSpPr txBox="1"/>
          <p:nvPr/>
        </p:nvSpPr>
        <p:spPr>
          <a:xfrm>
            <a:off x="8249477" y="4139595"/>
            <a:ext cx="2251586" cy="453495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/>
          </a:bodyPr>
          <a:lstStyle/>
          <a:p>
            <a:pPr algn="ctr"/>
            <a:r>
              <a:rPr lang="fr-FR" sz="1600" dirty="0">
                <a:solidFill>
                  <a:srgbClr val="011F3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Tissage</a:t>
            </a:r>
            <a:endParaRPr lang="fr-FR" sz="2000" dirty="0">
              <a:solidFill>
                <a:srgbClr val="011F39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4BDEB098-E0C6-8DE9-F946-FA464B81BA79}"/>
              </a:ext>
            </a:extLst>
          </p:cNvPr>
          <p:cNvSpPr txBox="1"/>
          <p:nvPr/>
        </p:nvSpPr>
        <p:spPr>
          <a:xfrm>
            <a:off x="4363192" y="4139594"/>
            <a:ext cx="2251586" cy="2074607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/>
          </a:bodyPr>
          <a:lstStyle/>
          <a:p>
            <a:pPr algn="ctr"/>
            <a:r>
              <a:rPr lang="fr-FR" sz="1600" dirty="0">
                <a:solidFill>
                  <a:srgbClr val="011F3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Identification des préoccupations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E3630FBD-88DC-65AF-0D94-40A8692DE16A}"/>
              </a:ext>
            </a:extLst>
          </p:cNvPr>
          <p:cNvSpPr txBox="1"/>
          <p:nvPr/>
        </p:nvSpPr>
        <p:spPr>
          <a:xfrm>
            <a:off x="3508811" y="4723402"/>
            <a:ext cx="1108214" cy="453495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/>
          </a:bodyPr>
          <a:lstStyle/>
          <a:p>
            <a:r>
              <a:rPr lang="fr-FR" sz="1600" dirty="0">
                <a:solidFill>
                  <a:srgbClr val="011F3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Besoins</a:t>
            </a:r>
            <a:endParaRPr lang="fr-FR" sz="2000" dirty="0">
              <a:solidFill>
                <a:srgbClr val="011F39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6DDD8D77-6BD0-2C3F-2E5F-8A5B8D9F0968}"/>
              </a:ext>
            </a:extLst>
          </p:cNvPr>
          <p:cNvSpPr txBox="1"/>
          <p:nvPr/>
        </p:nvSpPr>
        <p:spPr>
          <a:xfrm>
            <a:off x="5680377" y="4074437"/>
            <a:ext cx="2418963" cy="583809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/>
          </a:bodyPr>
          <a:lstStyle/>
          <a:p>
            <a:pPr algn="ctr"/>
            <a:r>
              <a:rPr lang="fr-FR" sz="1600" dirty="0">
                <a:solidFill>
                  <a:srgbClr val="011F3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Implémentations des préoccupations</a:t>
            </a:r>
            <a:endParaRPr lang="fr-FR" sz="2000" dirty="0">
              <a:solidFill>
                <a:srgbClr val="011F39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5D89912D-A5A5-93C4-BDEB-EE922F8744EA}"/>
              </a:ext>
            </a:extLst>
          </p:cNvPr>
          <p:cNvSpPr txBox="1"/>
          <p:nvPr/>
        </p:nvSpPr>
        <p:spPr>
          <a:xfrm>
            <a:off x="9946955" y="5176897"/>
            <a:ext cx="1453228" cy="453495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/>
          </a:bodyPr>
          <a:lstStyle/>
          <a:p>
            <a:pPr algn="r"/>
            <a:r>
              <a:rPr lang="fr-FR" sz="1600" dirty="0">
                <a:solidFill>
                  <a:srgbClr val="011F3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Système final</a:t>
            </a:r>
            <a:endParaRPr lang="fr-FR" sz="2000" dirty="0">
              <a:solidFill>
                <a:srgbClr val="011F39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39901CC3-108D-5E0F-8EC7-0C88989A74A9}"/>
              </a:ext>
            </a:extLst>
          </p:cNvPr>
          <p:cNvCxnSpPr>
            <a:cxnSpLocks/>
          </p:cNvCxnSpPr>
          <p:nvPr/>
        </p:nvCxnSpPr>
        <p:spPr>
          <a:xfrm flipV="1">
            <a:off x="3506875" y="4642589"/>
            <a:ext cx="2250637" cy="784176"/>
          </a:xfrm>
          <a:prstGeom prst="line">
            <a:avLst/>
          </a:prstGeom>
          <a:ln>
            <a:solidFill>
              <a:srgbClr val="011F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BC4D8475-DE45-FE0F-8518-E6D7EC50F3A9}"/>
              </a:ext>
            </a:extLst>
          </p:cNvPr>
          <p:cNvCxnSpPr>
            <a:cxnSpLocks/>
          </p:cNvCxnSpPr>
          <p:nvPr/>
        </p:nvCxnSpPr>
        <p:spPr>
          <a:xfrm flipV="1">
            <a:off x="3506874" y="5218933"/>
            <a:ext cx="2589126" cy="442958"/>
          </a:xfrm>
          <a:prstGeom prst="line">
            <a:avLst/>
          </a:prstGeom>
          <a:ln>
            <a:solidFill>
              <a:srgbClr val="011F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663015D0-D88A-B6BA-AE3C-847E07A8EDE0}"/>
              </a:ext>
            </a:extLst>
          </p:cNvPr>
          <p:cNvCxnSpPr>
            <a:cxnSpLocks/>
          </p:cNvCxnSpPr>
          <p:nvPr/>
        </p:nvCxnSpPr>
        <p:spPr>
          <a:xfrm>
            <a:off x="5757512" y="4642589"/>
            <a:ext cx="2875302" cy="180082"/>
          </a:xfrm>
          <a:prstGeom prst="line">
            <a:avLst/>
          </a:prstGeom>
          <a:ln>
            <a:solidFill>
              <a:srgbClr val="011F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28">
            <a:extLst>
              <a:ext uri="{FF2B5EF4-FFF2-40B4-BE49-F238E27FC236}">
                <a16:creationId xmlns:a16="http://schemas.microsoft.com/office/drawing/2014/main" id="{745CC81B-1767-9652-3B3F-86FE0816CF81}"/>
              </a:ext>
            </a:extLst>
          </p:cNvPr>
          <p:cNvCxnSpPr>
            <a:cxnSpLocks/>
          </p:cNvCxnSpPr>
          <p:nvPr/>
        </p:nvCxnSpPr>
        <p:spPr>
          <a:xfrm>
            <a:off x="6057786" y="5226920"/>
            <a:ext cx="2895714" cy="265311"/>
          </a:xfrm>
          <a:prstGeom prst="line">
            <a:avLst/>
          </a:prstGeom>
          <a:ln>
            <a:solidFill>
              <a:srgbClr val="011F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droit 37">
            <a:extLst>
              <a:ext uri="{FF2B5EF4-FFF2-40B4-BE49-F238E27FC236}">
                <a16:creationId xmlns:a16="http://schemas.microsoft.com/office/drawing/2014/main" id="{5D1FB7FD-E91E-70C1-4445-CB683DCACE1A}"/>
              </a:ext>
            </a:extLst>
          </p:cNvPr>
          <p:cNvCxnSpPr>
            <a:cxnSpLocks/>
          </p:cNvCxnSpPr>
          <p:nvPr/>
        </p:nvCxnSpPr>
        <p:spPr>
          <a:xfrm flipV="1">
            <a:off x="8632814" y="4565852"/>
            <a:ext cx="1647836" cy="251405"/>
          </a:xfrm>
          <a:prstGeom prst="line">
            <a:avLst/>
          </a:prstGeom>
          <a:ln>
            <a:solidFill>
              <a:srgbClr val="011F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43">
            <a:extLst>
              <a:ext uri="{FF2B5EF4-FFF2-40B4-BE49-F238E27FC236}">
                <a16:creationId xmlns:a16="http://schemas.microsoft.com/office/drawing/2014/main" id="{21D1CFE4-225E-715E-1EE4-EB87BB341092}"/>
              </a:ext>
            </a:extLst>
          </p:cNvPr>
          <p:cNvCxnSpPr>
            <a:cxnSpLocks/>
          </p:cNvCxnSpPr>
          <p:nvPr/>
        </p:nvCxnSpPr>
        <p:spPr>
          <a:xfrm flipV="1">
            <a:off x="8953336" y="5019347"/>
            <a:ext cx="1079664" cy="472884"/>
          </a:xfrm>
          <a:prstGeom prst="line">
            <a:avLst/>
          </a:prstGeom>
          <a:ln>
            <a:solidFill>
              <a:srgbClr val="011F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47">
            <a:extLst>
              <a:ext uri="{FF2B5EF4-FFF2-40B4-BE49-F238E27FC236}">
                <a16:creationId xmlns:a16="http://schemas.microsoft.com/office/drawing/2014/main" id="{8E727674-8E1A-3F27-6C2E-4DFA47BDEBE0}"/>
              </a:ext>
            </a:extLst>
          </p:cNvPr>
          <p:cNvCxnSpPr>
            <a:cxnSpLocks/>
          </p:cNvCxnSpPr>
          <p:nvPr/>
        </p:nvCxnSpPr>
        <p:spPr>
          <a:xfrm>
            <a:off x="10280650" y="4580536"/>
            <a:ext cx="1182805" cy="638397"/>
          </a:xfrm>
          <a:prstGeom prst="line">
            <a:avLst/>
          </a:prstGeom>
          <a:ln>
            <a:solidFill>
              <a:srgbClr val="011F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eur droit 50">
            <a:extLst>
              <a:ext uri="{FF2B5EF4-FFF2-40B4-BE49-F238E27FC236}">
                <a16:creationId xmlns:a16="http://schemas.microsoft.com/office/drawing/2014/main" id="{3CA9A9A7-F532-6678-6DE6-10A210E423F6}"/>
              </a:ext>
            </a:extLst>
          </p:cNvPr>
          <p:cNvCxnSpPr>
            <a:cxnSpLocks/>
          </p:cNvCxnSpPr>
          <p:nvPr/>
        </p:nvCxnSpPr>
        <p:spPr>
          <a:xfrm>
            <a:off x="10033000" y="5018362"/>
            <a:ext cx="1321901" cy="358121"/>
          </a:xfrm>
          <a:prstGeom prst="line">
            <a:avLst/>
          </a:prstGeom>
          <a:ln>
            <a:solidFill>
              <a:srgbClr val="011F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6414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re 1">
            <a:extLst>
              <a:ext uri="{FF2B5EF4-FFF2-40B4-BE49-F238E27FC236}">
                <a16:creationId xmlns:a16="http://schemas.microsoft.com/office/drawing/2014/main" id="{7039B82E-248A-E9BB-B359-FE75DAA2329F}"/>
              </a:ext>
            </a:extLst>
          </p:cNvPr>
          <p:cNvSpPr txBox="1">
            <a:spLocks/>
          </p:cNvSpPr>
          <p:nvPr/>
        </p:nvSpPr>
        <p:spPr>
          <a:xfrm>
            <a:off x="3506875" y="1316959"/>
            <a:ext cx="8330938" cy="359681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fr-FR" sz="2400" dirty="0">
                <a:solidFill>
                  <a:srgbClr val="011F39"/>
                </a:solidFill>
              </a:rPr>
              <a:t>Les concepts :</a:t>
            </a:r>
          </a:p>
          <a:p>
            <a:pPr marL="342900" indent="-342900">
              <a:lnSpc>
                <a:spcPct val="120000"/>
              </a:lnSpc>
              <a:buClr>
                <a:srgbClr val="011F39"/>
              </a:buClr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rgbClr val="95B258"/>
                </a:solidFill>
              </a:rPr>
              <a:t>Aspect</a:t>
            </a:r>
          </a:p>
          <a:p>
            <a:pPr marL="342900" indent="-342900">
              <a:lnSpc>
                <a:spcPct val="120000"/>
              </a:lnSpc>
              <a:buClr>
                <a:srgbClr val="011F39"/>
              </a:buClr>
              <a:buFont typeface="Arial" panose="020B0604020202020204" pitchFamily="34" charset="0"/>
              <a:buChar char="•"/>
            </a:pPr>
            <a:r>
              <a:rPr lang="fr-FR" sz="2400" dirty="0" err="1">
                <a:solidFill>
                  <a:srgbClr val="95B258"/>
                </a:solidFill>
              </a:rPr>
              <a:t>Advice</a:t>
            </a:r>
            <a:r>
              <a:rPr lang="fr-FR" sz="2400" dirty="0">
                <a:solidFill>
                  <a:srgbClr val="011F39"/>
                </a:solidFill>
              </a:rPr>
              <a:t> (greffon)</a:t>
            </a:r>
          </a:p>
          <a:p>
            <a:pPr marL="342900" indent="-342900">
              <a:lnSpc>
                <a:spcPct val="120000"/>
              </a:lnSpc>
              <a:buClr>
                <a:srgbClr val="011F39"/>
              </a:buClr>
              <a:buFont typeface="Arial" panose="020B0604020202020204" pitchFamily="34" charset="0"/>
              <a:buChar char="•"/>
            </a:pPr>
            <a:r>
              <a:rPr lang="fr-FR" sz="2400" dirty="0" err="1">
                <a:solidFill>
                  <a:srgbClr val="95B258"/>
                </a:solidFill>
              </a:rPr>
              <a:t>Join</a:t>
            </a:r>
            <a:r>
              <a:rPr lang="fr-FR" sz="2400" dirty="0">
                <a:solidFill>
                  <a:srgbClr val="95B258"/>
                </a:solidFill>
              </a:rPr>
              <a:t> Point</a:t>
            </a:r>
            <a:r>
              <a:rPr lang="fr-FR" sz="2400" dirty="0">
                <a:solidFill>
                  <a:srgbClr val="011F39"/>
                </a:solidFill>
              </a:rPr>
              <a:t> (point de jonction)</a:t>
            </a:r>
          </a:p>
          <a:p>
            <a:pPr marL="342900" indent="-342900">
              <a:lnSpc>
                <a:spcPct val="120000"/>
              </a:lnSpc>
              <a:buClr>
                <a:srgbClr val="011F39"/>
              </a:buClr>
              <a:buFont typeface="Arial" panose="020B0604020202020204" pitchFamily="34" charset="0"/>
              <a:buChar char="•"/>
            </a:pPr>
            <a:r>
              <a:rPr lang="fr-FR" sz="2400" dirty="0" err="1">
                <a:solidFill>
                  <a:srgbClr val="95B258"/>
                </a:solidFill>
              </a:rPr>
              <a:t>Pointcut</a:t>
            </a:r>
            <a:r>
              <a:rPr lang="fr-FR" sz="2400" dirty="0">
                <a:solidFill>
                  <a:srgbClr val="011F39"/>
                </a:solidFill>
              </a:rPr>
              <a:t> (point de coupe ou de coupure)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sz="2400" dirty="0" err="1">
                <a:solidFill>
                  <a:srgbClr val="011F39"/>
                </a:solidFill>
              </a:rPr>
              <a:t>Join</a:t>
            </a:r>
            <a:r>
              <a:rPr lang="fr-FR" sz="2400" dirty="0">
                <a:solidFill>
                  <a:srgbClr val="011F39"/>
                </a:solidFill>
              </a:rPr>
              <a:t> Point Model (modèle de point de jonction)</a:t>
            </a:r>
          </a:p>
          <a:p>
            <a:pPr marL="342900" indent="-342900">
              <a:lnSpc>
                <a:spcPct val="120000"/>
              </a:lnSpc>
              <a:buClr>
                <a:srgbClr val="011F39"/>
              </a:buClr>
              <a:buFont typeface="Arial" panose="020B0604020202020204" pitchFamily="34" charset="0"/>
              <a:buChar char="•"/>
            </a:pPr>
            <a:r>
              <a:rPr lang="fr-FR" sz="2400" dirty="0" err="1">
                <a:solidFill>
                  <a:srgbClr val="95B258"/>
                </a:solidFill>
              </a:rPr>
              <a:t>Weaving</a:t>
            </a:r>
            <a:r>
              <a:rPr lang="fr-FR" sz="2400" dirty="0">
                <a:solidFill>
                  <a:srgbClr val="011F39"/>
                </a:solidFill>
              </a:rPr>
              <a:t>  (tissage)</a:t>
            </a:r>
          </a:p>
          <a:p>
            <a:pPr>
              <a:lnSpc>
                <a:spcPct val="120000"/>
              </a:lnSpc>
            </a:pPr>
            <a:endParaRPr lang="fr-FR" sz="2400" dirty="0">
              <a:solidFill>
                <a:srgbClr val="011F39"/>
              </a:solidFill>
            </a:endParaRPr>
          </a:p>
        </p:txBody>
      </p:sp>
      <p:sp>
        <p:nvSpPr>
          <p:cNvPr id="5" name="Espace réservé du texte 19">
            <a:extLst>
              <a:ext uri="{FF2B5EF4-FFF2-40B4-BE49-F238E27FC236}">
                <a16:creationId xmlns:a16="http://schemas.microsoft.com/office/drawing/2014/main" id="{EF71FCD1-EB37-485B-827A-23A3785D6F72}"/>
              </a:ext>
            </a:extLst>
          </p:cNvPr>
          <p:cNvSpPr txBox="1">
            <a:spLocks/>
          </p:cNvSpPr>
          <p:nvPr/>
        </p:nvSpPr>
        <p:spPr>
          <a:xfrm>
            <a:off x="354186" y="1240233"/>
            <a:ext cx="2852415" cy="4421658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solidFill>
                  <a:srgbClr val="3B518E"/>
                </a:solidFill>
              </a:rPr>
              <a:t>Introduction à AOP</a:t>
            </a: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48EE39BE-9E8A-4EFB-AA76-646D28DDBF24}"/>
              </a:ext>
            </a:extLst>
          </p:cNvPr>
          <p:cNvSpPr txBox="1">
            <a:spLocks/>
          </p:cNvSpPr>
          <p:nvPr/>
        </p:nvSpPr>
        <p:spPr>
          <a:xfrm>
            <a:off x="3825174" y="428630"/>
            <a:ext cx="8012641" cy="542920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kern="1200">
                <a:solidFill>
                  <a:srgbClr val="222933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fr-FR" dirty="0">
                <a:solidFill>
                  <a:srgbClr val="141E26"/>
                </a:solidFill>
              </a:rPr>
              <a:t>Java </a:t>
            </a:r>
            <a:r>
              <a:rPr lang="fr-FR" dirty="0" err="1">
                <a:solidFill>
                  <a:srgbClr val="141E26"/>
                </a:solidFill>
              </a:rPr>
              <a:t>Frameworks</a:t>
            </a:r>
            <a:endParaRPr lang="fr-FR" dirty="0">
              <a:solidFill>
                <a:srgbClr val="141E26"/>
              </a:solidFill>
            </a:endParaRPr>
          </a:p>
          <a:p>
            <a:r>
              <a:rPr lang="fr-FR" b="1" cap="all" dirty="0">
                <a:solidFill>
                  <a:srgbClr val="3B518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AOP</a:t>
            </a:r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6D568089-B2B3-4769-9325-554149C6E5C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4184" y="6124781"/>
            <a:ext cx="528777" cy="52877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8A9B8D6-FB06-9A72-28E3-7B8B7BF9C2BE}"/>
              </a:ext>
            </a:extLst>
          </p:cNvPr>
          <p:cNvSpPr/>
          <p:nvPr/>
        </p:nvSpPr>
        <p:spPr>
          <a:xfrm>
            <a:off x="541137" y="2100316"/>
            <a:ext cx="2499852" cy="1318160"/>
          </a:xfrm>
          <a:prstGeom prst="rect">
            <a:avLst/>
          </a:prstGeom>
          <a:solidFill>
            <a:srgbClr val="4AA5B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 sz="2400" dirty="0">
                <a:latin typeface="Segoe UI" panose="020B0502040204020203" pitchFamily="34" charset="0"/>
                <a:cs typeface="Segoe UI" panose="020B0502040204020203" pitchFamily="34" charset="0"/>
              </a:rPr>
              <a:t>Aspect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93153CC-3502-4633-8D2F-E99A11D4FD1A}"/>
              </a:ext>
            </a:extLst>
          </p:cNvPr>
          <p:cNvSpPr/>
          <p:nvPr/>
        </p:nvSpPr>
        <p:spPr>
          <a:xfrm>
            <a:off x="1316099" y="2779538"/>
            <a:ext cx="1122218" cy="376116"/>
          </a:xfrm>
          <a:prstGeom prst="rect">
            <a:avLst/>
          </a:prstGeom>
          <a:solidFill>
            <a:srgbClr val="016B9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Advice</a:t>
            </a:r>
            <a:endParaRPr lang="fr-F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Flèche : bas 2">
            <a:extLst>
              <a:ext uri="{FF2B5EF4-FFF2-40B4-BE49-F238E27FC236}">
                <a16:creationId xmlns:a16="http://schemas.microsoft.com/office/drawing/2014/main" id="{C383C696-FED0-B7E7-1AF6-AFCE34C3C96E}"/>
              </a:ext>
            </a:extLst>
          </p:cNvPr>
          <p:cNvSpPr/>
          <p:nvPr/>
        </p:nvSpPr>
        <p:spPr>
          <a:xfrm>
            <a:off x="1651657" y="3415929"/>
            <a:ext cx="332510" cy="1903460"/>
          </a:xfrm>
          <a:prstGeom prst="downArrow">
            <a:avLst/>
          </a:prstGeom>
          <a:solidFill>
            <a:srgbClr val="95B25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EED277C-EEAF-D665-6D70-5693730623A0}"/>
              </a:ext>
            </a:extLst>
          </p:cNvPr>
          <p:cNvSpPr/>
          <p:nvPr/>
        </p:nvSpPr>
        <p:spPr>
          <a:xfrm>
            <a:off x="2235657" y="3755432"/>
            <a:ext cx="1122218" cy="376116"/>
          </a:xfrm>
          <a:prstGeom prst="rect">
            <a:avLst/>
          </a:prstGeom>
          <a:solidFill>
            <a:srgbClr val="016B9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Pointcut</a:t>
            </a:r>
            <a:endParaRPr lang="fr-F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FEB6A37B-559F-B972-A573-42C0094E1D39}"/>
              </a:ext>
            </a:extLst>
          </p:cNvPr>
          <p:cNvCxnSpPr>
            <a:cxnSpLocks/>
            <a:stCxn id="4" idx="1"/>
          </p:cNvCxnSpPr>
          <p:nvPr/>
        </p:nvCxnSpPr>
        <p:spPr>
          <a:xfrm flipH="1">
            <a:off x="1877208" y="3943490"/>
            <a:ext cx="358449" cy="0"/>
          </a:xfrm>
          <a:prstGeom prst="line">
            <a:avLst/>
          </a:prstGeom>
          <a:ln w="25400">
            <a:solidFill>
              <a:srgbClr val="011F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lèche : bas 7">
            <a:extLst>
              <a:ext uri="{FF2B5EF4-FFF2-40B4-BE49-F238E27FC236}">
                <a16:creationId xmlns:a16="http://schemas.microsoft.com/office/drawing/2014/main" id="{091A4EA6-359A-692D-EF48-DD62FA038D4F}"/>
              </a:ext>
            </a:extLst>
          </p:cNvPr>
          <p:cNvSpPr/>
          <p:nvPr/>
        </p:nvSpPr>
        <p:spPr>
          <a:xfrm rot="16200000">
            <a:off x="1726503" y="3766920"/>
            <a:ext cx="803604" cy="3548242"/>
          </a:xfrm>
          <a:prstGeom prst="downArrow">
            <a:avLst/>
          </a:prstGeom>
          <a:solidFill>
            <a:srgbClr val="011F39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FC2E8E95-F940-1D99-6A7D-84556F4F89AB}"/>
              </a:ext>
            </a:extLst>
          </p:cNvPr>
          <p:cNvSpPr/>
          <p:nvPr/>
        </p:nvSpPr>
        <p:spPr>
          <a:xfrm>
            <a:off x="607113" y="5449317"/>
            <a:ext cx="396824" cy="190178"/>
          </a:xfrm>
          <a:prstGeom prst="ellipse">
            <a:avLst/>
          </a:prstGeom>
          <a:solidFill>
            <a:srgbClr val="AAD23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2104CE70-256F-2F41-8F5F-17B831E8AEC2}"/>
              </a:ext>
            </a:extLst>
          </p:cNvPr>
          <p:cNvSpPr/>
          <p:nvPr/>
        </p:nvSpPr>
        <p:spPr>
          <a:xfrm>
            <a:off x="1651657" y="5450965"/>
            <a:ext cx="396824" cy="190178"/>
          </a:xfrm>
          <a:prstGeom prst="ellipse">
            <a:avLst/>
          </a:prstGeom>
          <a:solidFill>
            <a:srgbClr val="AAD23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2414B659-D411-4937-469C-E87FC2FD45E8}"/>
              </a:ext>
            </a:extLst>
          </p:cNvPr>
          <p:cNvSpPr/>
          <p:nvPr/>
        </p:nvSpPr>
        <p:spPr>
          <a:xfrm>
            <a:off x="3145607" y="5450965"/>
            <a:ext cx="396824" cy="190178"/>
          </a:xfrm>
          <a:prstGeom prst="ellipse">
            <a:avLst/>
          </a:prstGeom>
          <a:solidFill>
            <a:srgbClr val="AAD23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40ABF6E6-54A4-59AA-CA24-45B2D905CF33}"/>
              </a:ext>
            </a:extLst>
          </p:cNvPr>
          <p:cNvSpPr txBox="1"/>
          <p:nvPr/>
        </p:nvSpPr>
        <p:spPr>
          <a:xfrm>
            <a:off x="269566" y="4512521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b">
            <a:normAutofit/>
          </a:bodyPr>
          <a:lstStyle/>
          <a:p>
            <a:r>
              <a:rPr lang="fr-FR" sz="2000" dirty="0">
                <a:latin typeface="Segoe UI" panose="020B0502040204020203" pitchFamily="34" charset="0"/>
                <a:cs typeface="Segoe UI" panose="020B0502040204020203" pitchFamily="34" charset="0"/>
              </a:rPr>
              <a:t>Méthodes       de l’application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C52113-FB4E-D5B8-4F67-AF2BF25CB0ED}"/>
              </a:ext>
            </a:extLst>
          </p:cNvPr>
          <p:cNvSpPr/>
          <p:nvPr/>
        </p:nvSpPr>
        <p:spPr>
          <a:xfrm>
            <a:off x="1702679" y="6048307"/>
            <a:ext cx="1471276" cy="372699"/>
          </a:xfrm>
          <a:prstGeom prst="rect">
            <a:avLst/>
          </a:prstGeom>
          <a:solidFill>
            <a:srgbClr val="016B9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Join</a:t>
            </a:r>
            <a:r>
              <a:rPr lang="fr-FR" sz="2000" dirty="0">
                <a:latin typeface="Segoe UI" panose="020B0502040204020203" pitchFamily="34" charset="0"/>
                <a:cs typeface="Segoe UI" panose="020B0502040204020203" pitchFamily="34" charset="0"/>
              </a:rPr>
              <a:t> Points</a:t>
            </a:r>
            <a:endParaRPr lang="fr-F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2077ED80-4814-24C4-8D72-8ED779B18575}"/>
              </a:ext>
            </a:extLst>
          </p:cNvPr>
          <p:cNvCxnSpPr>
            <a:cxnSpLocks/>
            <a:stCxn id="15" idx="0"/>
          </p:cNvCxnSpPr>
          <p:nvPr/>
        </p:nvCxnSpPr>
        <p:spPr>
          <a:xfrm flipH="1" flipV="1">
            <a:off x="1003937" y="5639495"/>
            <a:ext cx="1434380" cy="408812"/>
          </a:xfrm>
          <a:prstGeom prst="line">
            <a:avLst/>
          </a:prstGeom>
          <a:ln w="25400">
            <a:solidFill>
              <a:srgbClr val="011F39"/>
            </a:solidFill>
            <a:headEnd type="none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22">
            <a:extLst>
              <a:ext uri="{FF2B5EF4-FFF2-40B4-BE49-F238E27FC236}">
                <a16:creationId xmlns:a16="http://schemas.microsoft.com/office/drawing/2014/main" id="{92949649-8BE7-BF13-C746-ACEC1EC62F68}"/>
              </a:ext>
            </a:extLst>
          </p:cNvPr>
          <p:cNvCxnSpPr>
            <a:cxnSpLocks/>
            <a:stCxn id="15" idx="0"/>
          </p:cNvCxnSpPr>
          <p:nvPr/>
        </p:nvCxnSpPr>
        <p:spPr>
          <a:xfrm flipH="1" flipV="1">
            <a:off x="1967346" y="5656345"/>
            <a:ext cx="470971" cy="391962"/>
          </a:xfrm>
          <a:prstGeom prst="line">
            <a:avLst/>
          </a:prstGeom>
          <a:ln w="25400">
            <a:solidFill>
              <a:srgbClr val="011F39"/>
            </a:solidFill>
            <a:headEnd type="none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25">
            <a:extLst>
              <a:ext uri="{FF2B5EF4-FFF2-40B4-BE49-F238E27FC236}">
                <a16:creationId xmlns:a16="http://schemas.microsoft.com/office/drawing/2014/main" id="{868AC1DA-897E-264F-4488-CC363AEF73DC}"/>
              </a:ext>
            </a:extLst>
          </p:cNvPr>
          <p:cNvCxnSpPr>
            <a:cxnSpLocks/>
            <a:stCxn id="15" idx="0"/>
            <a:endCxn id="13" idx="4"/>
          </p:cNvCxnSpPr>
          <p:nvPr/>
        </p:nvCxnSpPr>
        <p:spPr>
          <a:xfrm flipV="1">
            <a:off x="2438317" y="5641143"/>
            <a:ext cx="905702" cy="407164"/>
          </a:xfrm>
          <a:prstGeom prst="line">
            <a:avLst/>
          </a:prstGeom>
          <a:ln w="25400">
            <a:solidFill>
              <a:srgbClr val="011F39"/>
            </a:solidFill>
            <a:headEnd type="none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55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DESIGN_ID_THÈME OFFICE" val="RIT6VH5m"/>
  <p:tag name="ARTICULATE_DESIGN_ID_1_THÈME OFFICE" val="R66cABEG"/>
  <p:tag name="ARTICULATE_SLIDE_COUNT" val="20"/>
  <p:tag name="ARTICULATE_PROJECT_OPEN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91440" tIns="45720" rIns="91440" bIns="45720" rtlCol="0" anchor="b">
        <a:normAutofit/>
      </a:bodyPr>
      <a:lstStyle>
        <a:defPPr>
          <a:defRPr sz="24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ENI-ecole-Informatique-Charte_Graphique-v2023.potx" id="{8DF23D5A-EBA0-4384-9913-53A09D13838D}" vid="{220E91A7-61C3-4B73-AA27-DB095AB2A8A8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F3EFB5204D723459553F1AE909AB3D0" ma:contentTypeVersion="15" ma:contentTypeDescription="Crée un document." ma:contentTypeScope="" ma:versionID="8bab029539f42b6040b2ca345d01074d">
  <xsd:schema xmlns:xsd="http://www.w3.org/2001/XMLSchema" xmlns:xs="http://www.w3.org/2001/XMLSchema" xmlns:p="http://schemas.microsoft.com/office/2006/metadata/properties" xmlns:ns2="84f17460-2ce9-4a13-ba7e-618f50074c06" xmlns:ns3="ba394ada-9c4d-4f3d-881a-7e9f447e96a5" targetNamespace="http://schemas.microsoft.com/office/2006/metadata/properties" ma:root="true" ma:fieldsID="0ebe872362ea82d170489b80325a914e" ns2:_="" ns3:_="">
    <xsd:import namespace="84f17460-2ce9-4a13-ba7e-618f50074c06"/>
    <xsd:import namespace="ba394ada-9c4d-4f3d-881a-7e9f447e96a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Location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4f17460-2ce9-4a13-ba7e-618f50074c0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5" nillable="true" ma:taxonomy="true" ma:internalName="lcf76f155ced4ddcb4097134ff3c332f" ma:taxonomyFieldName="MediaServiceImageTags" ma:displayName="Balises d’images" ma:readOnly="false" ma:fieldId="{5cf76f15-5ced-4ddc-b409-7134ff3c332f}" ma:taxonomyMulti="true" ma:sspId="1913a2dd-6951-4a39-aa24-921745c2a73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20" nillable="true" ma:displayName="Location" ma:description="" ma:indexed="true" ma:internalName="MediaServiceLocation" ma:readOnly="true">
      <xsd:simpleType>
        <xsd:restriction base="dms:Text"/>
      </xsd:simpleType>
    </xsd:element>
    <xsd:element name="MediaServiceObjectDetectorVersions" ma:index="2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2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a394ada-9c4d-4f3d-881a-7e9f447e96a5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Partagé avec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Partagé avec dé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6" nillable="true" ma:displayName="Taxonomy Catch All Column" ma:hidden="true" ma:list="{5c9592c2-8559-48b1-9c2e-fbad2026dc9e}" ma:internalName="TaxCatchAll" ma:showField="CatchAllData" ma:web="ba394ada-9c4d-4f3d-881a-7e9f447e96a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4f17460-2ce9-4a13-ba7e-618f50074c06">
      <Terms xmlns="http://schemas.microsoft.com/office/infopath/2007/PartnerControls"/>
    </lcf76f155ced4ddcb4097134ff3c332f>
    <TaxCatchAll xmlns="ba394ada-9c4d-4f3d-881a-7e9f447e96a5" xsi:nil="true"/>
  </documentManagement>
</p:properties>
</file>

<file path=customXml/itemProps1.xml><?xml version="1.0" encoding="utf-8"?>
<ds:datastoreItem xmlns:ds="http://schemas.openxmlformats.org/officeDocument/2006/customXml" ds:itemID="{82D67545-25A7-431D-AD44-722C77E286E6}"/>
</file>

<file path=customXml/itemProps2.xml><?xml version="1.0" encoding="utf-8"?>
<ds:datastoreItem xmlns:ds="http://schemas.openxmlformats.org/officeDocument/2006/customXml" ds:itemID="{792112B7-675F-4876-9B67-FE360DED350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0744E35-8DFE-42FB-9B27-EF60FB2821E4}">
  <ds:schemaRefs>
    <ds:schemaRef ds:uri="http://purl.org/dc/elements/1.1/"/>
    <ds:schemaRef ds:uri="http://schemas.microsoft.com/office/2006/metadata/properties"/>
    <ds:schemaRef ds:uri="cfaffce1-5344-4c4f-bfb6-760f0e673929"/>
    <ds:schemaRef ds:uri="http://purl.org/dc/terms/"/>
    <ds:schemaRef ds:uri="http://schemas.openxmlformats.org/package/2006/metadata/core-properties"/>
    <ds:schemaRef ds:uri="http://schemas.microsoft.com/office/infopath/2007/PartnerControls"/>
    <ds:schemaRef ds:uri="http://schemas.microsoft.com/office/2006/documentManagement/types"/>
    <ds:schemaRef ds:uri="ea210992-230b-44bf-b9a2-2f8c10b8863d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ENI-ecole-Informatique-Charte_Graphique-v2023</Template>
  <TotalTime>15214</TotalTime>
  <Words>1352</Words>
  <Application>Microsoft Office PowerPoint</Application>
  <PresentationFormat>Grand écran</PresentationFormat>
  <Paragraphs>224</Paragraphs>
  <Slides>20</Slides>
  <Notes>15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20</vt:i4>
      </vt:variant>
    </vt:vector>
  </HeadingPairs>
  <TitlesOfParts>
    <vt:vector size="26" baseType="lpstr">
      <vt:lpstr>Consolas</vt:lpstr>
      <vt:lpstr>Segoe UI Light</vt:lpstr>
      <vt:lpstr>Arial</vt:lpstr>
      <vt:lpstr>Calibri</vt:lpstr>
      <vt:lpstr>Segoe UI</vt:lpstr>
      <vt:lpstr>Thème Office</vt:lpstr>
      <vt:lpstr>Java Frameworks Module 09 – AOP</vt:lpstr>
      <vt:lpstr>Présentation PowerPoint</vt:lpstr>
      <vt:lpstr>Introduction à AOP</vt:lpstr>
      <vt:lpstr>Introduction à AOP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Nom de la formation</dc:title>
  <dc:creator>Nathalie HERVOCHE</dc:creator>
  <cp:lastModifiedBy>Anne-Lise BAILLE</cp:lastModifiedBy>
  <cp:revision>2818</cp:revision>
  <dcterms:created xsi:type="dcterms:W3CDTF">2023-01-06T06:52:31Z</dcterms:created>
  <dcterms:modified xsi:type="dcterms:W3CDTF">2023-09-22T07:11:22Z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dlc_DocIdItemGuid">
    <vt:lpwstr>f66734b3-83b1-41cc-940e-f23d0c158fc1</vt:lpwstr>
  </property>
  <property fmtid="{D5CDD505-2E9C-101B-9397-08002B2CF9AE}" pid="3" name="ContentTypeId">
    <vt:lpwstr>0x0101004F3EFB5204D723459553F1AE909AB3D0</vt:lpwstr>
  </property>
  <property fmtid="{D5CDD505-2E9C-101B-9397-08002B2CF9AE}" pid="4" name="ArticulateGUID">
    <vt:lpwstr>4C016939-3D63-4BD5-8C4B-0D84325C8D72</vt:lpwstr>
  </property>
  <property fmtid="{D5CDD505-2E9C-101B-9397-08002B2CF9AE}" pid="5" name="ArticulatePath">
    <vt:lpwstr>débuter_powerapps_video_ENI</vt:lpwstr>
  </property>
  <property fmtid="{D5CDD505-2E9C-101B-9397-08002B2CF9AE}" pid="6" name="MediaServiceImageTags">
    <vt:lpwstr/>
  </property>
</Properties>
</file>